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2" r:id="rId2"/>
    <p:sldMasterId id="2147483752" r:id="rId3"/>
    <p:sldMasterId id="2147483771" r:id="rId4"/>
  </p:sldMasterIdLst>
  <p:notesMasterIdLst>
    <p:notesMasterId r:id="rId20"/>
  </p:notesMasterIdLst>
  <p:handoutMasterIdLst>
    <p:handoutMasterId r:id="rId21"/>
  </p:handoutMasterIdLst>
  <p:sldIdLst>
    <p:sldId id="299" r:id="rId5"/>
    <p:sldId id="353" r:id="rId6"/>
    <p:sldId id="335" r:id="rId7"/>
    <p:sldId id="334" r:id="rId8"/>
    <p:sldId id="359" r:id="rId9"/>
    <p:sldId id="336" r:id="rId10"/>
    <p:sldId id="368" r:id="rId11"/>
    <p:sldId id="370" r:id="rId12"/>
    <p:sldId id="367" r:id="rId13"/>
    <p:sldId id="360" r:id="rId14"/>
    <p:sldId id="372" r:id="rId15"/>
    <p:sldId id="373" r:id="rId16"/>
    <p:sldId id="349" r:id="rId17"/>
    <p:sldId id="534" r:id="rId18"/>
    <p:sldId id="371" r:id="rId1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orient="horz" pos="3182" userDrawn="1">
          <p15:clr>
            <a:srgbClr val="A4A3A4"/>
          </p15:clr>
        </p15:guide>
        <p15:guide id="3" orient="horz" pos="2813" userDrawn="1">
          <p15:clr>
            <a:srgbClr val="A4A3A4"/>
          </p15:clr>
        </p15:guide>
        <p15:guide id="4" orient="horz" pos="1501" userDrawn="1">
          <p15:clr>
            <a:srgbClr val="A4A3A4"/>
          </p15:clr>
        </p15:guide>
        <p15:guide id="5" orient="horz" pos="209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C1A"/>
    <a:srgbClr val="786E64"/>
    <a:srgbClr val="EB7800"/>
    <a:srgbClr val="DC4600"/>
    <a:srgbClr val="AF282D"/>
    <a:srgbClr val="AA3C69"/>
    <a:srgbClr val="C83764"/>
    <a:srgbClr val="FFCD00"/>
    <a:srgbClr val="E5702A"/>
    <a:srgbClr val="5E51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5" autoAdjust="0"/>
    <p:restoredTop sz="95783" autoAdjust="0"/>
  </p:normalViewPr>
  <p:slideViewPr>
    <p:cSldViewPr>
      <p:cViewPr varScale="1">
        <p:scale>
          <a:sx n="110" d="100"/>
          <a:sy n="110" d="100"/>
        </p:scale>
        <p:origin x="-444" y="-78"/>
      </p:cViewPr>
      <p:guideLst>
        <p:guide orient="horz" pos="1620"/>
        <p:guide orient="horz" pos="3182"/>
        <p:guide orient="horz" pos="2813"/>
        <p:guide orient="horz" pos="1501"/>
        <p:guide orient="horz" pos="2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6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E5E02-167F-4C59-B841-408187D3230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fr-FR"/>
        </a:p>
      </dgm:t>
    </dgm:pt>
    <dgm:pt modelId="{96C0801F-D1C8-498C-AAF3-8BBB3C5443D2}">
      <dgm:prSet phldrT="[Texte]" custT="1"/>
      <dgm:spPr>
        <a:noFill/>
        <a:ln>
          <a:noFill/>
        </a:ln>
      </dgm:spPr>
      <dgm:t>
        <a:bodyPr/>
        <a:lstStyle/>
        <a:p>
          <a:pPr algn="ctr"/>
          <a:r>
            <a:rPr lang="fr-FR" sz="1400" b="1" dirty="0">
              <a:solidFill>
                <a:srgbClr val="786E64"/>
              </a:solidFill>
            </a:rPr>
            <a:t>Transformer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votre idée en entreprise 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innovante</a:t>
          </a:r>
        </a:p>
      </dgm:t>
    </dgm:pt>
    <dgm:pt modelId="{BE51E7A1-5F88-4DFE-94B2-980823709C07}" type="parTrans" cxnId="{EBEC19EC-762D-4AEA-98D4-9635C2B5F52F}">
      <dgm:prSet/>
      <dgm:spPr/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7D755562-2A1B-48F2-9822-C45F3F530BEE}" type="sibTrans" cxnId="{EBEC19EC-762D-4AEA-98D4-9635C2B5F52F}">
      <dgm:prSet/>
      <dgm:spPr>
        <a:noFill/>
        <a:ln>
          <a:solidFill>
            <a:srgbClr val="FFCD00"/>
          </a:solidFill>
        </a:ln>
      </dgm:spPr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58396F51-DEC2-450B-8DD8-F026F922752D}">
      <dgm:prSet phldrT="[Texte]" custT="1"/>
      <dgm:spPr>
        <a:noFill/>
        <a:ln>
          <a:noFill/>
        </a:ln>
      </dgm:spPr>
      <dgm:t>
        <a:bodyPr/>
        <a:lstStyle/>
        <a:p>
          <a:pPr algn="ctr"/>
          <a:r>
            <a:rPr lang="fr-FR" sz="1400" b="1" dirty="0">
              <a:solidFill>
                <a:srgbClr val="786E64"/>
              </a:solidFill>
            </a:rPr>
            <a:t>Explorer 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la faisabilité 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de votre projet </a:t>
          </a:r>
        </a:p>
      </dgm:t>
    </dgm:pt>
    <dgm:pt modelId="{BF78A5EF-E82A-499A-B40C-66C23D9728DC}" type="parTrans" cxnId="{AB8B2441-BD5A-407E-9276-FC5517AC7807}">
      <dgm:prSet/>
      <dgm:spPr/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02AF8995-84A5-4FBB-B8AB-6BC00193DACE}" type="sibTrans" cxnId="{AB8B2441-BD5A-407E-9276-FC5517AC7807}">
      <dgm:prSet/>
      <dgm:spPr>
        <a:noFill/>
        <a:ln>
          <a:solidFill>
            <a:srgbClr val="FFCC00"/>
          </a:solidFill>
        </a:ln>
      </dgm:spPr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89FCE98B-047B-4853-84DE-2D959D3DF8E1}">
      <dgm:prSet phldrT="[Texte]" custT="1"/>
      <dgm:spPr>
        <a:noFill/>
        <a:ln>
          <a:noFill/>
        </a:ln>
      </dgm:spPr>
      <dgm:t>
        <a:bodyPr/>
        <a:lstStyle/>
        <a:p>
          <a:pPr algn="ctr"/>
          <a:r>
            <a:rPr lang="fr-FR" sz="1400" b="1" dirty="0">
              <a:solidFill>
                <a:srgbClr val="786E64"/>
              </a:solidFill>
            </a:rPr>
            <a:t>Renforcer 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Vos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fonds propres</a:t>
          </a:r>
        </a:p>
      </dgm:t>
    </dgm:pt>
    <dgm:pt modelId="{7F4CAF66-017F-463D-83FC-A8C479915BC2}" type="parTrans" cxnId="{84C04834-D903-434E-BC40-895FF95760B1}">
      <dgm:prSet/>
      <dgm:spPr/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7FC9A25F-82E0-497F-AAF6-196EE0783865}" type="sibTrans" cxnId="{84C04834-D903-434E-BC40-895FF95760B1}">
      <dgm:prSet/>
      <dgm:spPr>
        <a:noFill/>
        <a:ln>
          <a:solidFill>
            <a:srgbClr val="FFCD00"/>
          </a:solidFill>
        </a:ln>
      </dgm:spPr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53F03DBB-A16C-4990-9B33-007E1EB72F18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fr-FR" sz="1400" b="1" dirty="0">
              <a:solidFill>
                <a:srgbClr val="786E64"/>
              </a:solidFill>
            </a:rPr>
            <a:t>Réaliser 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vos projets </a:t>
          </a:r>
        </a:p>
        <a:p>
          <a:pPr algn="ctr"/>
          <a:r>
            <a:rPr lang="fr-FR" sz="1400" b="1" dirty="0">
              <a:solidFill>
                <a:srgbClr val="786E64"/>
              </a:solidFill>
            </a:rPr>
            <a:t>d’innovation</a:t>
          </a:r>
        </a:p>
      </dgm:t>
    </dgm:pt>
    <dgm:pt modelId="{2DC8CE1D-029B-45AA-9909-2D50737F80C1}" type="parTrans" cxnId="{726319D8-3E65-43B8-B39A-37BFD6138E6C}">
      <dgm:prSet/>
      <dgm:spPr/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4ACD338C-DD25-47AA-97BA-2D71D946B69F}" type="sibTrans" cxnId="{726319D8-3E65-43B8-B39A-37BFD6138E6C}">
      <dgm:prSet/>
      <dgm:spPr>
        <a:noFill/>
        <a:ln>
          <a:solidFill>
            <a:srgbClr val="FFCD00"/>
          </a:solidFill>
        </a:ln>
      </dgm:spPr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065373F0-90E0-49E4-AB4C-71F595D8B1BF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fr-FR" sz="1400" b="1" dirty="0">
              <a:solidFill>
                <a:srgbClr val="786E64"/>
              </a:solidFill>
              <a:latin typeface="+mn-lt"/>
              <a:cs typeface="Calibri" pitchFamily="34" charset="0"/>
            </a:rPr>
            <a:t>Réussir </a:t>
          </a:r>
        </a:p>
        <a:p>
          <a:pPr algn="ctr"/>
          <a:r>
            <a:rPr lang="fr-FR" sz="1400" b="1" dirty="0">
              <a:solidFill>
                <a:srgbClr val="786E64"/>
              </a:solidFill>
              <a:latin typeface="+mn-lt"/>
              <a:cs typeface="Calibri" pitchFamily="34" charset="0"/>
            </a:rPr>
            <a:t>votre stratégie industrielle et commerciale </a:t>
          </a:r>
        </a:p>
      </dgm:t>
    </dgm:pt>
    <dgm:pt modelId="{B3656211-8118-48DE-B045-6D08D1557B80}" type="parTrans" cxnId="{DE2CEF10-BF72-422F-B201-6445413D2401}">
      <dgm:prSet/>
      <dgm:spPr/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A92F57B5-7DEE-44BB-98BA-5EC3BCB71CB7}" type="sibTrans" cxnId="{DE2CEF10-BF72-422F-B201-6445413D2401}">
      <dgm:prSet/>
      <dgm:spPr>
        <a:noFill/>
        <a:ln>
          <a:solidFill>
            <a:srgbClr val="FFCC00"/>
          </a:solidFill>
        </a:ln>
      </dgm:spPr>
      <dgm:t>
        <a:bodyPr/>
        <a:lstStyle/>
        <a:p>
          <a:endParaRPr lang="fr-FR">
            <a:solidFill>
              <a:srgbClr val="786E64"/>
            </a:solidFill>
          </a:endParaRPr>
        </a:p>
      </dgm:t>
    </dgm:pt>
    <dgm:pt modelId="{C6B93514-9DEA-40E2-B32B-12F4B8E4342C}">
      <dgm:prSet/>
      <dgm:spPr>
        <a:noFill/>
        <a:ln>
          <a:solidFill>
            <a:srgbClr val="FFCD00"/>
          </a:solidFill>
        </a:ln>
      </dgm:spPr>
      <dgm:t>
        <a:bodyPr/>
        <a:lstStyle/>
        <a:p>
          <a:endParaRPr lang="fr-FR"/>
        </a:p>
      </dgm:t>
    </dgm:pt>
    <dgm:pt modelId="{FD908513-6F1B-4CCF-A845-1794FD2418B7}" type="parTrans" cxnId="{836632D1-D6ED-40FB-83D9-F02DB8A60868}">
      <dgm:prSet/>
      <dgm:spPr/>
      <dgm:t>
        <a:bodyPr/>
        <a:lstStyle/>
        <a:p>
          <a:endParaRPr lang="fr-FR"/>
        </a:p>
      </dgm:t>
    </dgm:pt>
    <dgm:pt modelId="{5591C157-CC9B-458A-97CC-442943989211}" type="sibTrans" cxnId="{836632D1-D6ED-40FB-83D9-F02DB8A60868}">
      <dgm:prSet/>
      <dgm:spPr/>
      <dgm:t>
        <a:bodyPr/>
        <a:lstStyle/>
        <a:p>
          <a:endParaRPr lang="fr-FR"/>
        </a:p>
      </dgm:t>
    </dgm:pt>
    <dgm:pt modelId="{ECFD612E-6402-4132-B7E0-4093B67CC072}">
      <dgm:prSet/>
      <dgm:spPr>
        <a:noFill/>
        <a:ln>
          <a:solidFill>
            <a:srgbClr val="FFCD00"/>
          </a:solidFill>
        </a:ln>
      </dgm:spPr>
      <dgm:t>
        <a:bodyPr/>
        <a:lstStyle/>
        <a:p>
          <a:endParaRPr lang="fr-FR"/>
        </a:p>
      </dgm:t>
    </dgm:pt>
    <dgm:pt modelId="{3F544D0E-337E-4A84-92F2-6DF251498355}" type="parTrans" cxnId="{EF161998-2692-4EC7-B44B-3BDACAB4BD4C}">
      <dgm:prSet/>
      <dgm:spPr/>
      <dgm:t>
        <a:bodyPr/>
        <a:lstStyle/>
        <a:p>
          <a:endParaRPr lang="fr-FR"/>
        </a:p>
      </dgm:t>
    </dgm:pt>
    <dgm:pt modelId="{E285E01F-58C0-4B43-83D5-879FCC72EFFE}" type="sibTrans" cxnId="{EF161998-2692-4EC7-B44B-3BDACAB4BD4C}">
      <dgm:prSet/>
      <dgm:spPr/>
      <dgm:t>
        <a:bodyPr/>
        <a:lstStyle/>
        <a:p>
          <a:endParaRPr lang="fr-FR"/>
        </a:p>
      </dgm:t>
    </dgm:pt>
    <dgm:pt modelId="{E633101A-D1DA-42DA-8684-8974AF269D73}" type="pres">
      <dgm:prSet presAssocID="{4BEE5E02-167F-4C59-B841-408187D3230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6BC881-189A-4A39-B829-D5087F050F95}" type="pres">
      <dgm:prSet presAssocID="{4BEE5E02-167F-4C59-B841-408187D3230E}" presName="arrow" presStyleLbl="bgShp" presStyleIdx="0" presStyleCnt="1" custAng="3032509" custFlipVert="1" custScaleX="93563" custScaleY="93939" custLinFactNeighborX="-4558" custLinFactNeighborY="-2065"/>
      <dgm:spPr>
        <a:noFill/>
        <a:ln>
          <a:solidFill>
            <a:srgbClr val="FFCD00"/>
          </a:solidFill>
        </a:ln>
      </dgm:spPr>
    </dgm:pt>
    <dgm:pt modelId="{2DA83133-D37E-464E-B18F-DE43F25BF9DF}" type="pres">
      <dgm:prSet presAssocID="{4BEE5E02-167F-4C59-B841-408187D3230E}" presName="arrowDiagram5" presStyleCnt="0"/>
      <dgm:spPr/>
    </dgm:pt>
    <dgm:pt modelId="{121984B6-8B28-4394-B664-AD4DCB40EEEC}" type="pres">
      <dgm:prSet presAssocID="{96C0801F-D1C8-498C-AAF3-8BBB3C5443D2}" presName="bullet5a" presStyleLbl="node1" presStyleIdx="0" presStyleCnt="5" custLinFactX="-100000" custLinFactNeighborX="-151052" custLinFactNeighborY="96907"/>
      <dgm:spPr>
        <a:solidFill>
          <a:srgbClr val="FFCD00"/>
        </a:solidFill>
      </dgm:spPr>
    </dgm:pt>
    <dgm:pt modelId="{5EADB4EA-F5CF-4902-9CA8-9B58D0233775}" type="pres">
      <dgm:prSet presAssocID="{96C0801F-D1C8-498C-AAF3-8BBB3C5443D2}" presName="textBox5a" presStyleLbl="revTx" presStyleIdx="0" presStyleCnt="5" custScaleX="182362" custScaleY="62312" custLinFactX="-9902" custLinFactNeighborX="-100000" custLinFactNeighborY="-850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B469BE-AF0D-4E44-A0F0-23E0B81F182F}" type="pres">
      <dgm:prSet presAssocID="{58396F51-DEC2-450B-8DD8-F026F922752D}" presName="bullet5b" presStyleLbl="node1" presStyleIdx="1" presStyleCnt="5" custLinFactY="111698" custLinFactNeighborX="-5737" custLinFactNeighborY="200000"/>
      <dgm:spPr>
        <a:solidFill>
          <a:srgbClr val="FFCD00"/>
        </a:solidFill>
      </dgm:spPr>
    </dgm:pt>
    <dgm:pt modelId="{A12E67EE-E3BC-4B95-A178-71E957D76E45}" type="pres">
      <dgm:prSet presAssocID="{58396F51-DEC2-450B-8DD8-F026F922752D}" presName="textBox5b" presStyleLbl="revTx" presStyleIdx="1" presStyleCnt="5" custScaleX="134025" custScaleY="30501" custLinFactNeighborX="-41429" custLinFactNeighborY="-581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64AA6C-3472-4DA6-913A-5ED995F1F7E6}" type="pres">
      <dgm:prSet presAssocID="{89FCE98B-047B-4853-84DE-2D959D3DF8E1}" presName="bullet5c" presStyleLbl="node1" presStyleIdx="2" presStyleCnt="5" custLinFactY="100000" custLinFactNeighborX="96540" custLinFactNeighborY="126471"/>
      <dgm:spPr>
        <a:solidFill>
          <a:srgbClr val="FFCD00"/>
        </a:solidFill>
      </dgm:spPr>
    </dgm:pt>
    <dgm:pt modelId="{0AF803B9-195F-46CB-A2CC-E005C641D435}" type="pres">
      <dgm:prSet presAssocID="{89FCE98B-047B-4853-84DE-2D959D3DF8E1}" presName="textBox5c" presStyleLbl="revTx" presStyleIdx="2" presStyleCnt="5" custScaleX="90842" custScaleY="29504" custLinFactNeighborX="-31316" custLinFactNeighborY="-537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FE152E-6C4B-473E-A7DA-3CDE76452A1D}" type="pres">
      <dgm:prSet presAssocID="{53F03DBB-A16C-4990-9B33-007E1EB72F18}" presName="bullet5d" presStyleLbl="node1" presStyleIdx="3" presStyleCnt="5" custLinFactY="2775" custLinFactNeighborX="48432" custLinFactNeighborY="100000"/>
      <dgm:spPr>
        <a:solidFill>
          <a:srgbClr val="FFCD00"/>
        </a:solidFill>
      </dgm:spPr>
    </dgm:pt>
    <dgm:pt modelId="{83BDB762-8A0D-40C5-8D4A-BF12E91162D7}" type="pres">
      <dgm:prSet presAssocID="{53F03DBB-A16C-4990-9B33-007E1EB72F18}" presName="textBox5d" presStyleLbl="revTx" presStyleIdx="3" presStyleCnt="5" custScaleX="98175" custScaleY="20716" custLinFactNeighborX="-55341" custLinFactNeighborY="-647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A4ADB-1CBB-40DA-8B61-17C51B12BAA5}" type="pres">
      <dgm:prSet presAssocID="{065373F0-90E0-49E4-AB4C-71F595D8B1BF}" presName="bullet5e" presStyleLbl="node1" presStyleIdx="4" presStyleCnt="5" custLinFactNeighborX="-16379" custLinFactNeighborY="-30882"/>
      <dgm:spPr>
        <a:solidFill>
          <a:srgbClr val="FFCD00"/>
        </a:solidFill>
      </dgm:spPr>
    </dgm:pt>
    <dgm:pt modelId="{2B83DED4-1A4C-41E1-BCB7-086EB3E59847}" type="pres">
      <dgm:prSet presAssocID="{065373F0-90E0-49E4-AB4C-71F595D8B1BF}" presName="textBox5e" presStyleLbl="revTx" presStyleIdx="4" presStyleCnt="5" custScaleX="118044" custScaleY="30870" custLinFactNeighborX="1553" custLinFactNeighborY="-55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F3FC41-794B-49FF-B800-7E307E0296FC}" type="presOf" srcId="{96C0801F-D1C8-498C-AAF3-8BBB3C5443D2}" destId="{5EADB4EA-F5CF-4902-9CA8-9B58D0233775}" srcOrd="0" destOrd="0" presId="urn:microsoft.com/office/officeart/2005/8/layout/arrow2"/>
    <dgm:cxn modelId="{9EC4A5D3-0143-4E07-96DB-E74D329D6BE7}" type="presOf" srcId="{53F03DBB-A16C-4990-9B33-007E1EB72F18}" destId="{83BDB762-8A0D-40C5-8D4A-BF12E91162D7}" srcOrd="0" destOrd="0" presId="urn:microsoft.com/office/officeart/2005/8/layout/arrow2"/>
    <dgm:cxn modelId="{AB8B2441-BD5A-407E-9276-FC5517AC7807}" srcId="{4BEE5E02-167F-4C59-B841-408187D3230E}" destId="{58396F51-DEC2-450B-8DD8-F026F922752D}" srcOrd="1" destOrd="0" parTransId="{BF78A5EF-E82A-499A-B40C-66C23D9728DC}" sibTransId="{02AF8995-84A5-4FBB-B8AB-6BC00193DACE}"/>
    <dgm:cxn modelId="{EBEC19EC-762D-4AEA-98D4-9635C2B5F52F}" srcId="{4BEE5E02-167F-4C59-B841-408187D3230E}" destId="{96C0801F-D1C8-498C-AAF3-8BBB3C5443D2}" srcOrd="0" destOrd="0" parTransId="{BE51E7A1-5F88-4DFE-94B2-980823709C07}" sibTransId="{7D755562-2A1B-48F2-9822-C45F3F530BEE}"/>
    <dgm:cxn modelId="{836632D1-D6ED-40FB-83D9-F02DB8A60868}" srcId="{4BEE5E02-167F-4C59-B841-408187D3230E}" destId="{C6B93514-9DEA-40E2-B32B-12F4B8E4342C}" srcOrd="5" destOrd="0" parTransId="{FD908513-6F1B-4CCF-A845-1794FD2418B7}" sibTransId="{5591C157-CC9B-458A-97CC-442943989211}"/>
    <dgm:cxn modelId="{1F6BA14C-768B-434E-9603-8307BDED3096}" type="presOf" srcId="{4BEE5E02-167F-4C59-B841-408187D3230E}" destId="{E633101A-D1DA-42DA-8684-8974AF269D73}" srcOrd="0" destOrd="0" presId="urn:microsoft.com/office/officeart/2005/8/layout/arrow2"/>
    <dgm:cxn modelId="{EE070C8A-1126-4801-A391-A0455DEF7485}" type="presOf" srcId="{065373F0-90E0-49E4-AB4C-71F595D8B1BF}" destId="{2B83DED4-1A4C-41E1-BCB7-086EB3E59847}" srcOrd="0" destOrd="0" presId="urn:microsoft.com/office/officeart/2005/8/layout/arrow2"/>
    <dgm:cxn modelId="{726319D8-3E65-43B8-B39A-37BFD6138E6C}" srcId="{4BEE5E02-167F-4C59-B841-408187D3230E}" destId="{53F03DBB-A16C-4990-9B33-007E1EB72F18}" srcOrd="3" destOrd="0" parTransId="{2DC8CE1D-029B-45AA-9909-2D50737F80C1}" sibTransId="{4ACD338C-DD25-47AA-97BA-2D71D946B69F}"/>
    <dgm:cxn modelId="{86D2B68E-557A-4FDE-98A1-9238468F7B93}" type="presOf" srcId="{58396F51-DEC2-450B-8DD8-F026F922752D}" destId="{A12E67EE-E3BC-4B95-A178-71E957D76E45}" srcOrd="0" destOrd="0" presId="urn:microsoft.com/office/officeart/2005/8/layout/arrow2"/>
    <dgm:cxn modelId="{E63D5958-D7B8-4262-A87F-0C4E8B9B36F7}" type="presOf" srcId="{89FCE98B-047B-4853-84DE-2D959D3DF8E1}" destId="{0AF803B9-195F-46CB-A2CC-E005C641D435}" srcOrd="0" destOrd="0" presId="urn:microsoft.com/office/officeart/2005/8/layout/arrow2"/>
    <dgm:cxn modelId="{DE2CEF10-BF72-422F-B201-6445413D2401}" srcId="{4BEE5E02-167F-4C59-B841-408187D3230E}" destId="{065373F0-90E0-49E4-AB4C-71F595D8B1BF}" srcOrd="4" destOrd="0" parTransId="{B3656211-8118-48DE-B045-6D08D1557B80}" sibTransId="{A92F57B5-7DEE-44BB-98BA-5EC3BCB71CB7}"/>
    <dgm:cxn modelId="{84C04834-D903-434E-BC40-895FF95760B1}" srcId="{4BEE5E02-167F-4C59-B841-408187D3230E}" destId="{89FCE98B-047B-4853-84DE-2D959D3DF8E1}" srcOrd="2" destOrd="0" parTransId="{7F4CAF66-017F-463D-83FC-A8C479915BC2}" sibTransId="{7FC9A25F-82E0-497F-AAF6-196EE0783865}"/>
    <dgm:cxn modelId="{EF161998-2692-4EC7-B44B-3BDACAB4BD4C}" srcId="{4BEE5E02-167F-4C59-B841-408187D3230E}" destId="{ECFD612E-6402-4132-B7E0-4093B67CC072}" srcOrd="6" destOrd="0" parTransId="{3F544D0E-337E-4A84-92F2-6DF251498355}" sibTransId="{E285E01F-58C0-4B43-83D5-879FCC72EFFE}"/>
    <dgm:cxn modelId="{3E0E1C34-3F77-4FF2-8FE6-162E528DB86D}" type="presParOf" srcId="{E633101A-D1DA-42DA-8684-8974AF269D73}" destId="{916BC881-189A-4A39-B829-D5087F050F95}" srcOrd="0" destOrd="0" presId="urn:microsoft.com/office/officeart/2005/8/layout/arrow2"/>
    <dgm:cxn modelId="{FE963F48-9283-46DA-AA41-AA76E849EFEC}" type="presParOf" srcId="{E633101A-D1DA-42DA-8684-8974AF269D73}" destId="{2DA83133-D37E-464E-B18F-DE43F25BF9DF}" srcOrd="1" destOrd="0" presId="urn:microsoft.com/office/officeart/2005/8/layout/arrow2"/>
    <dgm:cxn modelId="{FED3C501-8B2C-4E98-9E63-05891A61933F}" type="presParOf" srcId="{2DA83133-D37E-464E-B18F-DE43F25BF9DF}" destId="{121984B6-8B28-4394-B664-AD4DCB40EEEC}" srcOrd="0" destOrd="0" presId="urn:microsoft.com/office/officeart/2005/8/layout/arrow2"/>
    <dgm:cxn modelId="{26707D4B-63BC-43B6-8DF3-348C395983CA}" type="presParOf" srcId="{2DA83133-D37E-464E-B18F-DE43F25BF9DF}" destId="{5EADB4EA-F5CF-4902-9CA8-9B58D0233775}" srcOrd="1" destOrd="0" presId="urn:microsoft.com/office/officeart/2005/8/layout/arrow2"/>
    <dgm:cxn modelId="{834AF49D-EE23-4C66-A3DA-3DD5E79C6670}" type="presParOf" srcId="{2DA83133-D37E-464E-B18F-DE43F25BF9DF}" destId="{CBB469BE-AF0D-4E44-A0F0-23E0B81F182F}" srcOrd="2" destOrd="0" presId="urn:microsoft.com/office/officeart/2005/8/layout/arrow2"/>
    <dgm:cxn modelId="{C987C5EF-43AA-45C2-82C2-A68882A0A97F}" type="presParOf" srcId="{2DA83133-D37E-464E-B18F-DE43F25BF9DF}" destId="{A12E67EE-E3BC-4B95-A178-71E957D76E45}" srcOrd="3" destOrd="0" presId="urn:microsoft.com/office/officeart/2005/8/layout/arrow2"/>
    <dgm:cxn modelId="{B2EAF7A8-7C61-4766-BBD6-E85C80C1E010}" type="presParOf" srcId="{2DA83133-D37E-464E-B18F-DE43F25BF9DF}" destId="{7D64AA6C-3472-4DA6-913A-5ED995F1F7E6}" srcOrd="4" destOrd="0" presId="urn:microsoft.com/office/officeart/2005/8/layout/arrow2"/>
    <dgm:cxn modelId="{87ED9F0C-B003-4A3C-8355-78D67A490D6C}" type="presParOf" srcId="{2DA83133-D37E-464E-B18F-DE43F25BF9DF}" destId="{0AF803B9-195F-46CB-A2CC-E005C641D435}" srcOrd="5" destOrd="0" presId="urn:microsoft.com/office/officeart/2005/8/layout/arrow2"/>
    <dgm:cxn modelId="{8A9A9B71-E520-4C17-A147-A672D4B82CAC}" type="presParOf" srcId="{2DA83133-D37E-464E-B18F-DE43F25BF9DF}" destId="{FAFE152E-6C4B-473E-A7DA-3CDE76452A1D}" srcOrd="6" destOrd="0" presId="urn:microsoft.com/office/officeart/2005/8/layout/arrow2"/>
    <dgm:cxn modelId="{464AD311-A1D8-4E71-8AF0-359328E57647}" type="presParOf" srcId="{2DA83133-D37E-464E-B18F-DE43F25BF9DF}" destId="{83BDB762-8A0D-40C5-8D4A-BF12E91162D7}" srcOrd="7" destOrd="0" presId="urn:microsoft.com/office/officeart/2005/8/layout/arrow2"/>
    <dgm:cxn modelId="{FD23B46C-1FDA-4622-B3BA-4D43E20C1748}" type="presParOf" srcId="{2DA83133-D37E-464E-B18F-DE43F25BF9DF}" destId="{6EDA4ADB-1CBB-40DA-8B61-17C51B12BAA5}" srcOrd="8" destOrd="0" presId="urn:microsoft.com/office/officeart/2005/8/layout/arrow2"/>
    <dgm:cxn modelId="{7564EDFE-F851-4CC4-849F-3037D9242AD8}" type="presParOf" srcId="{2DA83133-D37E-464E-B18F-DE43F25BF9DF}" destId="{2B83DED4-1A4C-41E1-BCB7-086EB3E59847}" srcOrd="9" destOrd="0" presId="urn:microsoft.com/office/officeart/2005/8/layout/arrow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BC881-189A-4A39-B829-D5087F050F95}">
      <dsp:nvSpPr>
        <dsp:cNvPr id="0" name=""/>
        <dsp:cNvSpPr/>
      </dsp:nvSpPr>
      <dsp:spPr>
        <a:xfrm rot="18567491" flipV="1">
          <a:off x="346187" y="111292"/>
          <a:ext cx="5497624" cy="3449823"/>
        </a:xfrm>
        <a:prstGeom prst="swooshArrow">
          <a:avLst>
            <a:gd name="adj1" fmla="val 25000"/>
            <a:gd name="adj2" fmla="val 25000"/>
          </a:avLst>
        </a:prstGeom>
        <a:noFill/>
        <a:ln>
          <a:solidFill>
            <a:srgbClr val="FFCD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984B6-8B28-4394-B664-AD4DCB40EEEC}">
      <dsp:nvSpPr>
        <dsp:cNvPr id="0" name=""/>
        <dsp:cNvSpPr/>
      </dsp:nvSpPr>
      <dsp:spPr>
        <a:xfrm>
          <a:off x="664382" y="2861767"/>
          <a:ext cx="135144" cy="135144"/>
        </a:xfrm>
        <a:prstGeom prst="ellipse">
          <a:avLst/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B4EA-F5CF-4902-9CA8-9B58D0233775}">
      <dsp:nvSpPr>
        <dsp:cNvPr id="0" name=""/>
        <dsp:cNvSpPr/>
      </dsp:nvSpPr>
      <dsp:spPr>
        <a:xfrm>
          <a:off x="0" y="2219406"/>
          <a:ext cx="1403707" cy="54462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1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Transformer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votre idée en entreprise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innovante</a:t>
          </a:r>
        </a:p>
      </dsp:txBody>
      <dsp:txXfrm>
        <a:off x="0" y="2219406"/>
        <a:ext cx="1403707" cy="544627"/>
      </dsp:txXfrm>
    </dsp:sp>
    <dsp:sp modelId="{CBB469BE-AF0D-4E44-A0F0-23E0B81F182F}">
      <dsp:nvSpPr>
        <dsp:cNvPr id="0" name=""/>
        <dsp:cNvSpPr/>
      </dsp:nvSpPr>
      <dsp:spPr>
        <a:xfrm>
          <a:off x="1723074" y="2687240"/>
          <a:ext cx="211530" cy="211530"/>
        </a:xfrm>
        <a:prstGeom prst="ellipse">
          <a:avLst/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E67EE-E3BC-4B95-A178-71E957D76E45}">
      <dsp:nvSpPr>
        <dsp:cNvPr id="0" name=""/>
        <dsp:cNvSpPr/>
      </dsp:nvSpPr>
      <dsp:spPr>
        <a:xfrm>
          <a:off x="1270941" y="1772888"/>
          <a:ext cx="1307268" cy="46933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86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Explorer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la faisabilité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de votre projet </a:t>
          </a:r>
        </a:p>
      </dsp:txBody>
      <dsp:txXfrm>
        <a:off x="1270941" y="1772888"/>
        <a:ext cx="1307268" cy="469330"/>
      </dsp:txXfrm>
    </dsp:sp>
    <dsp:sp modelId="{7D64AA6C-3472-4DA6-913A-5ED995F1F7E6}">
      <dsp:nvSpPr>
        <dsp:cNvPr id="0" name=""/>
        <dsp:cNvSpPr/>
      </dsp:nvSpPr>
      <dsp:spPr>
        <a:xfrm>
          <a:off x="2947628" y="2106235"/>
          <a:ext cx="282040" cy="282040"/>
        </a:xfrm>
        <a:prstGeom prst="ellipse">
          <a:avLst/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03B9-195F-46CB-A2CC-E005C641D435}">
      <dsp:nvSpPr>
        <dsp:cNvPr id="0" name=""/>
        <dsp:cNvSpPr/>
      </dsp:nvSpPr>
      <dsp:spPr>
        <a:xfrm>
          <a:off x="2513158" y="1227272"/>
          <a:ext cx="1030184" cy="60893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8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Renforcer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Vos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fonds propres</a:t>
          </a:r>
        </a:p>
      </dsp:txBody>
      <dsp:txXfrm>
        <a:off x="2513158" y="1227272"/>
        <a:ext cx="1030184" cy="608931"/>
      </dsp:txXfrm>
    </dsp:sp>
    <dsp:sp modelId="{FAFE152E-6C4B-473E-A7DA-3CDE76452A1D}">
      <dsp:nvSpPr>
        <dsp:cNvPr id="0" name=""/>
        <dsp:cNvSpPr/>
      </dsp:nvSpPr>
      <dsp:spPr>
        <a:xfrm>
          <a:off x="3944693" y="1404155"/>
          <a:ext cx="364302" cy="364302"/>
        </a:xfrm>
        <a:prstGeom prst="ellipse">
          <a:avLst/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DB762-8A0D-40C5-8D4A-BF12E91162D7}">
      <dsp:nvSpPr>
        <dsp:cNvPr id="0" name=""/>
        <dsp:cNvSpPr/>
      </dsp:nvSpPr>
      <dsp:spPr>
        <a:xfrm>
          <a:off x="3310778" y="594059"/>
          <a:ext cx="1153723" cy="50971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37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Réaliser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vos projets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</a:rPr>
            <a:t>d’innovation</a:t>
          </a:r>
        </a:p>
      </dsp:txBody>
      <dsp:txXfrm>
        <a:off x="3310778" y="594059"/>
        <a:ext cx="1153723" cy="509719"/>
      </dsp:txXfrm>
    </dsp:sp>
    <dsp:sp modelId="{6EDA4ADB-1CBB-40DA-8B61-17C51B12BAA5}">
      <dsp:nvSpPr>
        <dsp:cNvPr id="0" name=""/>
        <dsp:cNvSpPr/>
      </dsp:nvSpPr>
      <dsp:spPr>
        <a:xfrm>
          <a:off x="4817450" y="594067"/>
          <a:ext cx="464192" cy="464192"/>
        </a:xfrm>
        <a:prstGeom prst="ellipse">
          <a:avLst/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3DED4-1A4C-41E1-BCB7-086EB3E59847}">
      <dsp:nvSpPr>
        <dsp:cNvPr id="0" name=""/>
        <dsp:cNvSpPr/>
      </dsp:nvSpPr>
      <dsp:spPr>
        <a:xfrm>
          <a:off x="5037803" y="395610"/>
          <a:ext cx="1387218" cy="83438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6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  <a:latin typeface="+mn-lt"/>
              <a:cs typeface="Calibri" pitchFamily="34" charset="0"/>
            </a:rPr>
            <a:t>Réussir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786E64"/>
              </a:solidFill>
              <a:latin typeface="+mn-lt"/>
              <a:cs typeface="Calibri" pitchFamily="34" charset="0"/>
            </a:rPr>
            <a:t>votre stratégie industrielle et commerciale </a:t>
          </a:r>
        </a:p>
      </dsp:txBody>
      <dsp:txXfrm>
        <a:off x="5037803" y="395610"/>
        <a:ext cx="1387218" cy="834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674A3432-4227-FA4E-837C-DC1F71D1E4D1}" type="datetime1">
              <a:rPr lang="fr-FR" smtClean="0"/>
              <a:pPr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B207DC3C-1501-5146-9B2E-6B1ABB7D9A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8856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D108AC9-F4C0-9B49-8615-5CD8273B6367}" type="datetime1">
              <a:rPr lang="fr-FR" smtClean="0"/>
              <a:pPr/>
              <a:t>25/11/2018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12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227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319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6E92E-1CC9-49FE-85F2-4F6117653B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2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5553-D8DF-4083-B7D8-485A7F2A16B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987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/>
          <a:srcRect r="6279"/>
          <a:stretch/>
        </p:blipFill>
        <p:spPr>
          <a:xfrm>
            <a:off x="508" y="-33833"/>
            <a:ext cx="9144000" cy="517086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46600" y="2552702"/>
            <a:ext cx="38100" cy="285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46600" y="2552702"/>
            <a:ext cx="38100" cy="28575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1511665" y="2682953"/>
            <a:ext cx="6804483" cy="297033"/>
          </a:xfrm>
        </p:spPr>
        <p:txBody>
          <a:bodyPr/>
          <a:lstStyle>
            <a:lvl1pPr>
              <a:defRPr sz="24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1511300" y="3031334"/>
            <a:ext cx="6805116" cy="296503"/>
          </a:xfrm>
        </p:spPr>
        <p:txBody>
          <a:bodyPr/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1511300" y="3351612"/>
            <a:ext cx="6805116" cy="297070"/>
          </a:xfrm>
        </p:spPr>
        <p:txBody>
          <a:bodyPr/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00/00/00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761423875"/>
              </p:ext>
            </p:extLst>
          </p:nvPr>
        </p:nvGraphicFramePr>
        <p:xfrm>
          <a:off x="204476" y="222489"/>
          <a:ext cx="1860750" cy="571500"/>
        </p:xfrm>
        <a:graphic>
          <a:graphicData uri="http://schemas.openxmlformats.org/presentationml/2006/ole">
            <p:oleObj spid="_x0000_s1237" name="Image" r:id="rId5" imgW="7443231" imgH="2286005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92" y="789363"/>
            <a:ext cx="3861373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4896036" y="789552"/>
            <a:ext cx="3888432" cy="35919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9452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92" y="789363"/>
            <a:ext cx="3861373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4882668" y="789387"/>
            <a:ext cx="3888432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82296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96036" y="968547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916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4882668" y="789387"/>
            <a:ext cx="3888432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82296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96036" y="968547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59532" y="789387"/>
            <a:ext cx="3888432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59160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72900" y="968547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9803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59532" y="789387"/>
            <a:ext cx="8424936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59160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72900" y="968547"/>
            <a:ext cx="8411568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8642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7848872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328400"/>
            <a:ext cx="8460000" cy="313644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900"/>
            </a:lvl1pPr>
          </a:lstStyle>
          <a:p>
            <a:r>
              <a:rPr lang="fr-FR" dirty="0"/>
              <a:t>Tableau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23850" y="951570"/>
            <a:ext cx="8460618" cy="351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2373730"/>
            <a:ext cx="2646000" cy="1003827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371466" indent="0" algn="l">
              <a:spcAft>
                <a:spcPts val="450"/>
              </a:spcAft>
              <a:defRPr sz="1950" b="0" cap="all" baseline="0">
                <a:solidFill>
                  <a:schemeClr val="tx2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303899"/>
            <a:ext cx="5364000" cy="99353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71466" indent="0" algn="l">
              <a:spcAft>
                <a:spcPts val="450"/>
              </a:spcAft>
              <a:defRPr sz="2475" b="0"/>
            </a:lvl1pPr>
            <a:lvl2pPr marL="371466" indent="0" algn="l">
              <a:lnSpc>
                <a:spcPct val="100000"/>
              </a:lnSpc>
              <a:defRPr sz="1125" b="0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303899"/>
            <a:ext cx="2646000" cy="2073659"/>
          </a:xfrm>
          <a:solidFill>
            <a:srgbClr val="5E514D"/>
          </a:solidFill>
        </p:spPr>
        <p:txBody>
          <a:bodyPr lIns="0" tIns="216000" rIns="0" bIns="0" numCol="1"/>
          <a:lstStyle>
            <a:lvl1pPr marL="371466" indent="0" algn="l">
              <a:spcAft>
                <a:spcPts val="450"/>
              </a:spcAft>
              <a:defRPr sz="2475" b="0">
                <a:solidFill>
                  <a:schemeClr val="bg2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2373730"/>
            <a:ext cx="2646000" cy="1003827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71466" indent="0" algn="l">
              <a:spcAft>
                <a:spcPts val="0"/>
              </a:spcAft>
              <a:defRPr sz="2475" b="0">
                <a:solidFill>
                  <a:srgbClr val="FFFFFF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3452993"/>
            <a:ext cx="2646000" cy="1003827"/>
          </a:xfrm>
          <a:solidFill>
            <a:schemeClr val="tx1"/>
          </a:solidFill>
        </p:spPr>
        <p:txBody>
          <a:bodyPr lIns="0" tIns="0" rIns="0" bIns="0" numCol="1" anchor="ctr" anchorCtr="0"/>
          <a:lstStyle>
            <a:lvl1pPr marL="371466" indent="0" algn="l">
              <a:spcAft>
                <a:spcPts val="0"/>
              </a:spcAft>
              <a:defRPr sz="2475" b="0">
                <a:solidFill>
                  <a:schemeClr val="bg1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3452993"/>
            <a:ext cx="2646000" cy="1003827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71466" indent="0" algn="l">
              <a:spcAft>
                <a:spcPts val="0"/>
              </a:spcAft>
              <a:defRPr sz="2475" b="0">
                <a:solidFill>
                  <a:schemeClr val="accent1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2373730"/>
            <a:ext cx="2646000" cy="1003827"/>
          </a:xfrm>
          <a:solidFill>
            <a:schemeClr val="accent3"/>
          </a:solidFill>
        </p:spPr>
        <p:txBody>
          <a:bodyPr lIns="0" tIns="0" rIns="0" bIns="0" numCol="1" anchor="ctr" anchorCtr="0"/>
          <a:lstStyle>
            <a:lvl1pPr marL="371466" indent="0" algn="l">
              <a:spcAft>
                <a:spcPts val="450"/>
              </a:spcAft>
              <a:defRPr sz="1950" b="0" cap="all" baseline="0">
                <a:solidFill>
                  <a:srgbClr val="FFFFFF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303899"/>
            <a:ext cx="5364000" cy="993539"/>
          </a:xfrm>
          <a:solidFill>
            <a:schemeClr val="bg2"/>
          </a:solidFill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71466" indent="0" algn="l">
              <a:spcAft>
                <a:spcPts val="450"/>
              </a:spcAft>
              <a:defRPr sz="2475" b="0">
                <a:solidFill>
                  <a:srgbClr val="FFFFFF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303899"/>
            <a:ext cx="2646000" cy="2073659"/>
          </a:xfrm>
          <a:solidFill>
            <a:srgbClr val="5E514D"/>
          </a:solidFill>
        </p:spPr>
        <p:txBody>
          <a:bodyPr lIns="0" tIns="216000" rIns="0" bIns="0" numCol="1"/>
          <a:lstStyle>
            <a:lvl1pPr marL="371466" indent="0" algn="l">
              <a:spcAft>
                <a:spcPts val="450"/>
              </a:spcAft>
              <a:defRPr sz="2475" b="0">
                <a:solidFill>
                  <a:schemeClr val="bg2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2373730"/>
            <a:ext cx="2646000" cy="1003827"/>
          </a:xfrm>
          <a:solidFill>
            <a:schemeClr val="accent4"/>
          </a:solidFill>
        </p:spPr>
        <p:txBody>
          <a:bodyPr lIns="0" tIns="0" rIns="0" bIns="0" numCol="1" anchor="ctr" anchorCtr="0"/>
          <a:lstStyle>
            <a:lvl1pPr marL="371466" indent="0" algn="l">
              <a:spcAft>
                <a:spcPts val="0"/>
              </a:spcAft>
              <a:defRPr sz="2475" b="0">
                <a:solidFill>
                  <a:srgbClr val="FFFFFF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3452993"/>
            <a:ext cx="2646000" cy="1003827"/>
          </a:xfrm>
          <a:solidFill>
            <a:schemeClr val="accent2"/>
          </a:solidFill>
        </p:spPr>
        <p:txBody>
          <a:bodyPr lIns="0" tIns="0" rIns="0" bIns="0" numCol="1" anchor="ctr" anchorCtr="0"/>
          <a:lstStyle>
            <a:lvl1pPr marL="371466" indent="0" algn="l">
              <a:spcAft>
                <a:spcPts val="0"/>
              </a:spcAft>
              <a:defRPr sz="2475" b="0">
                <a:solidFill>
                  <a:schemeClr val="bg1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3452993"/>
            <a:ext cx="2646000" cy="1003827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71466" indent="0" algn="l">
              <a:spcAft>
                <a:spcPts val="0"/>
              </a:spcAft>
              <a:defRPr sz="2475" b="0">
                <a:solidFill>
                  <a:schemeClr val="accent1"/>
                </a:solidFill>
              </a:defRPr>
            </a:lvl1pPr>
            <a:lvl2pPr marL="371466" indent="0" algn="l">
              <a:lnSpc>
                <a:spcPct val="100000"/>
              </a:lnSpc>
              <a:defRPr sz="1125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7275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431545" y="1410623"/>
            <a:ext cx="1898393" cy="14237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559053" y="1410623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4686563" y="1410623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6814072" y="1410623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431545" y="2969433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559053" y="2969433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4686563" y="2969433"/>
            <a:ext cx="1898393" cy="1423795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6814072" y="2969433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31540" y="2976797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6840252" y="1383620"/>
            <a:ext cx="1872208" cy="1485165"/>
          </a:xfrm>
          <a:noFill/>
        </p:spPr>
        <p:txBody>
          <a:bodyPr lIns="0" tIns="216000" rIns="0" bIns="0" numCol="1" anchor="ctr" anchorCtr="0"/>
          <a:lstStyle>
            <a:lvl1pPr marL="291593" indent="0" algn="l">
              <a:spcAft>
                <a:spcPts val="450"/>
              </a:spcAft>
              <a:defRPr sz="1800" b="0">
                <a:solidFill>
                  <a:schemeClr val="bg2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6804248" y="2949794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500" b="0" cap="all" baseline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9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555776" y="1383620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800" b="0" cap="all" baseline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4644008" y="2976797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519772" y="2949794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500" b="0" cap="none" baseline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9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431540" y="1383620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4644008" y="1405907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800" b="0" cap="none" baseline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105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4915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431545" y="1410623"/>
            <a:ext cx="1898393" cy="14237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559053" y="1410623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4686563" y="1410623"/>
            <a:ext cx="1898393" cy="1423795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6814072" y="1410623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431545" y="2969433"/>
            <a:ext cx="1898393" cy="14237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559053" y="2969433"/>
            <a:ext cx="1898393" cy="14237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4686563" y="2969433"/>
            <a:ext cx="1898393" cy="14237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6814072" y="2969433"/>
            <a:ext cx="1898393" cy="142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31540" y="2949792"/>
            <a:ext cx="1908212" cy="1458162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6840252" y="1383620"/>
            <a:ext cx="1872208" cy="1485165"/>
          </a:xfrm>
          <a:noFill/>
        </p:spPr>
        <p:txBody>
          <a:bodyPr lIns="0" tIns="216000" rIns="0" bIns="0" numCol="1" anchor="ctr" anchorCtr="0"/>
          <a:lstStyle>
            <a:lvl1pPr marL="291593" indent="0" algn="l">
              <a:spcAft>
                <a:spcPts val="450"/>
              </a:spcAft>
              <a:defRPr sz="1800" b="0">
                <a:solidFill>
                  <a:schemeClr val="bg2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6804248" y="2949794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500" b="0" cap="all" baseline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555776" y="1383620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800" b="0" cap="all" baseline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4644008" y="2949792"/>
            <a:ext cx="1908212" cy="1458162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519772" y="2922792"/>
            <a:ext cx="1944216" cy="1462877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500" b="0" cap="none" baseline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900" b="0" cap="none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431540" y="1383620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4644008" y="1416844"/>
            <a:ext cx="1944216" cy="1424936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800" b="0" cap="none" baseline="0">
                <a:solidFill>
                  <a:srgbClr val="FFFFFF"/>
                </a:solidFill>
              </a:defRPr>
            </a:lvl1pPr>
            <a:lvl2pPr marL="291593" indent="0" algn="l">
              <a:lnSpc>
                <a:spcPct val="100000"/>
              </a:lnSpc>
              <a:defRPr sz="105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4462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2552702"/>
            <a:ext cx="38100" cy="285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2552702"/>
            <a:ext cx="38100" cy="285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249493"/>
            <a:ext cx="2032182" cy="44633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2951820" y="2328725"/>
            <a:ext cx="3312368" cy="783087"/>
          </a:xfrm>
        </p:spPr>
        <p:txBody>
          <a:bodyPr anchor="ctr"/>
          <a:lstStyle>
            <a:lvl1pPr algn="ctr">
              <a:defRPr sz="45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</a:t>
            </a:r>
            <a:r>
              <a:rPr lang="fr-FR" dirty="0" err="1"/>
              <a:t>L’éTUDE</a:t>
            </a:r>
            <a:endParaRPr lang="fr-FR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1223628" y="4569972"/>
            <a:ext cx="6805116" cy="297070"/>
          </a:xfrm>
        </p:spPr>
        <p:txBody>
          <a:bodyPr/>
          <a:lstStyle>
            <a:lvl1pPr algn="ctr">
              <a:defRPr sz="135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1115616" y="2031690"/>
            <a:ext cx="1728192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 userDrawn="1"/>
        </p:nvSpPr>
        <p:spPr>
          <a:xfrm>
            <a:off x="6408204" y="2031690"/>
            <a:ext cx="1728192" cy="12961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1" y="0"/>
            <a:ext cx="9144000" cy="5143500"/>
            <a:chOff x="0" y="0"/>
            <a:chExt cx="9433819" cy="6858000"/>
          </a:xfrm>
          <a:noFill/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4716016" cy="6858000"/>
            </a:xfrm>
            <a:prstGeom prst="rect">
              <a:avLst/>
            </a:prstGeom>
            <a:grpFill/>
            <a:ln w="127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717803" y="0"/>
              <a:ext cx="4716016" cy="6858000"/>
            </a:xfrm>
            <a:prstGeom prst="rect">
              <a:avLst/>
            </a:prstGeom>
            <a:grpFill/>
            <a:ln w="127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2783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3995936" y="1572641"/>
            <a:ext cx="180020" cy="567063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1727684" y="2409734"/>
            <a:ext cx="1332148" cy="189021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383868" y="2976795"/>
            <a:ext cx="468052" cy="918102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4860032" y="2976797"/>
            <a:ext cx="1548172" cy="783087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5472100" y="1599644"/>
            <a:ext cx="1476164" cy="675075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347864" y="2220711"/>
            <a:ext cx="2664296" cy="35104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2951823" y="573530"/>
            <a:ext cx="1898393" cy="14237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129996" y="892850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19577" y="1680653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415038" y="3212460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42647" y="3003800"/>
            <a:ext cx="1898393" cy="1423795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719572" y="1688015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6084168" y="919852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800" b="0" cap="all" baseline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00092" y="3011162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375756" y="3192821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500" b="0" cap="none" baseline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9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2951820" y="546527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2541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3995936" y="1572641"/>
            <a:ext cx="180020" cy="567063"/>
          </a:xfrm>
          <a:prstGeom prst="line">
            <a:avLst/>
          </a:prstGeom>
          <a:ln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1727684" y="2409734"/>
            <a:ext cx="1332148" cy="189021"/>
          </a:xfrm>
          <a:prstGeom prst="line">
            <a:avLst/>
          </a:prstGeom>
          <a:ln cap="rnd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383868" y="2976795"/>
            <a:ext cx="468052" cy="918102"/>
          </a:xfrm>
          <a:prstGeom prst="line">
            <a:avLst/>
          </a:prstGeom>
          <a:ln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4860032" y="2976797"/>
            <a:ext cx="1548172" cy="783087"/>
          </a:xfrm>
          <a:prstGeom prst="line">
            <a:avLst/>
          </a:prstGeom>
          <a:ln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5472100" y="1599644"/>
            <a:ext cx="1476164" cy="675075"/>
          </a:xfrm>
          <a:prstGeom prst="line">
            <a:avLst/>
          </a:prstGeom>
          <a:ln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347864" y="2220713"/>
            <a:ext cx="2664296" cy="675075"/>
          </a:xfr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2951823" y="573530"/>
            <a:ext cx="1898393" cy="14237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129996" y="892850"/>
            <a:ext cx="1898393" cy="14237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19577" y="1680653"/>
            <a:ext cx="1898393" cy="14237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415038" y="3212460"/>
            <a:ext cx="1898393" cy="142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42647" y="3003800"/>
            <a:ext cx="1898393" cy="14237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719572" y="1680654"/>
            <a:ext cx="1908212" cy="1438523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6084168" y="919852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800" b="0" cap="all" baseline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105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36096" y="3003801"/>
            <a:ext cx="1908212" cy="1438523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375756" y="3192821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450"/>
              </a:spcAft>
              <a:defRPr sz="1500" b="0" cap="none" baseline="0">
                <a:solidFill>
                  <a:srgbClr val="FFFFFF"/>
                </a:solidFill>
              </a:defRPr>
            </a:lvl1pPr>
            <a:lvl2pPr marL="291593" indent="0" algn="l">
              <a:lnSpc>
                <a:spcPct val="100000"/>
              </a:lnSpc>
              <a:defRPr sz="9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2951820" y="546527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82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3176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 flipV="1">
            <a:off x="1871700" y="2004687"/>
            <a:ext cx="828092" cy="21602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-1368660" y="1374408"/>
            <a:ext cx="3363119" cy="25223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1799692" y="3138813"/>
            <a:ext cx="1620180" cy="32403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1"/>
          <p:cNvSpPr>
            <a:spLocks noGrp="1"/>
          </p:cNvSpPr>
          <p:nvPr>
            <p:ph type="body" sz="quarter" idx="31" hasCustomPrompt="1"/>
          </p:nvPr>
        </p:nvSpPr>
        <p:spPr>
          <a:xfrm>
            <a:off x="143508" y="1950683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3000" b="0">
                <a:solidFill>
                  <a:schemeClr val="accent1"/>
                </a:solidFill>
              </a:defRPr>
            </a:lvl1pPr>
            <a:lvl2pPr marL="291593" indent="0" algn="l">
              <a:lnSpc>
                <a:spcPct val="100000"/>
              </a:lnSpc>
              <a:defRPr sz="18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llipse 28"/>
          <p:cNvSpPr/>
          <p:nvPr userDrawn="1"/>
        </p:nvSpPr>
        <p:spPr>
          <a:xfrm>
            <a:off x="2663793" y="1059584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3419877" y="2868785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0" hasCustomPrompt="1"/>
          </p:nvPr>
        </p:nvSpPr>
        <p:spPr>
          <a:xfrm>
            <a:off x="2663788" y="1005578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2700" b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15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0" name="Espace réservé du texte 21"/>
          <p:cNvSpPr>
            <a:spLocks noGrp="1"/>
          </p:cNvSpPr>
          <p:nvPr>
            <p:ph type="body" sz="quarter" idx="32" hasCustomPrompt="1"/>
          </p:nvPr>
        </p:nvSpPr>
        <p:spPr>
          <a:xfrm>
            <a:off x="3419872" y="2868785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593" indent="0" algn="l">
              <a:spcAft>
                <a:spcPts val="0"/>
              </a:spcAft>
              <a:defRPr sz="2700" b="0">
                <a:solidFill>
                  <a:schemeClr val="tx2"/>
                </a:solidFill>
              </a:defRPr>
            </a:lvl1pPr>
            <a:lvl2pPr marL="291593" indent="0" algn="l">
              <a:lnSpc>
                <a:spcPct val="100000"/>
              </a:lnSpc>
              <a:defRPr sz="15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cxnSp>
        <p:nvCxnSpPr>
          <p:cNvPr id="41" name="Connecteur droit 40"/>
          <p:cNvCxnSpPr/>
          <p:nvPr userDrawn="1"/>
        </p:nvCxnSpPr>
        <p:spPr>
          <a:xfrm flipV="1">
            <a:off x="4499992" y="1221601"/>
            <a:ext cx="864096" cy="297033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>
            <a:off x="4572000" y="1788663"/>
            <a:ext cx="2988332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21"/>
          <p:cNvSpPr>
            <a:spLocks noGrp="1"/>
          </p:cNvSpPr>
          <p:nvPr>
            <p:ph type="body" sz="quarter" idx="33" hasCustomPrompt="1"/>
          </p:nvPr>
        </p:nvSpPr>
        <p:spPr>
          <a:xfrm>
            <a:off x="5184068" y="978573"/>
            <a:ext cx="2844316" cy="626436"/>
          </a:xfrm>
          <a:solidFill>
            <a:srgbClr val="FFFFFF"/>
          </a:solidFill>
        </p:spPr>
        <p:txBody>
          <a:bodyPr lIns="0" tIns="0" rIns="0" bIns="0" numCol="1" anchor="ctr" anchorCtr="0"/>
          <a:lstStyle>
            <a:lvl1pPr marL="75598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75598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34" hasCustomPrompt="1"/>
          </p:nvPr>
        </p:nvSpPr>
        <p:spPr>
          <a:xfrm>
            <a:off x="5184068" y="1680651"/>
            <a:ext cx="1548172" cy="410412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75598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75598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5" name="Espace réservé du texte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00292" y="1680651"/>
            <a:ext cx="1548172" cy="410412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75598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75598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xmlns="" val="1144610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1740" y="768260"/>
            <a:ext cx="4355786" cy="35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0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54878" y="781713"/>
            <a:ext cx="4348189" cy="35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65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9144000" cy="5151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pic>
        <p:nvPicPr>
          <p:cNvPr id="5" name="Image 4" descr="LOGO Bpifrance 2015 impact_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401" y="4851865"/>
            <a:ext cx="788361" cy="1695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0" y="4535955"/>
            <a:ext cx="9144000" cy="619012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 flipV="1">
            <a:off x="8697885" y="4867005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372" y="4809199"/>
            <a:ext cx="755650" cy="3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119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9144000" cy="5151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349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9144000" cy="5151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892971"/>
            <a:ext cx="7200000" cy="3357563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175">
                <a:solidFill>
                  <a:srgbClr val="5E514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 descr="LOGO Bpifrance 2015 impact_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309" y="4851865"/>
            <a:ext cx="600179" cy="1705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1651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pic>
        <p:nvPicPr>
          <p:cNvPr id="10" name="Image 9" descr="SIGNATURE 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04" y="1950683"/>
            <a:ext cx="7236804" cy="12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310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07" y="1950683"/>
            <a:ext cx="7236798" cy="1264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4535996" y="438861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5616116" y="43851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535996" y="120644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5616116" y="1206096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4535996" y="1980672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5616116" y="198032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4535996" y="2754687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5616116" y="2754338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4535996" y="353777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5616116" y="3537425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pic>
        <p:nvPicPr>
          <p:cNvPr id="52" name="Image 5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35955"/>
            <a:ext cx="9144000" cy="61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681037"/>
            <a:ext cx="8460000" cy="64857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328400"/>
            <a:ext cx="8460000" cy="313644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fr-FR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xmlns="" val="4109310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2373729"/>
            <a:ext cx="2646000" cy="1003827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371475" indent="0">
              <a:spcAft>
                <a:spcPts val="450"/>
              </a:spcAft>
              <a:defRPr sz="1950" cap="all" baseline="0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25/11/2018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80400"/>
            <a:ext cx="8460000" cy="630640"/>
          </a:xfrm>
        </p:spPr>
        <p:txBody>
          <a:bodyPr anchor="t" anchorCtr="0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303897"/>
            <a:ext cx="5364000" cy="99353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71475" indent="0">
              <a:spcAft>
                <a:spcPts val="450"/>
              </a:spcAft>
              <a:defRPr sz="2475"/>
            </a:lvl1pPr>
            <a:lvl2pPr marL="371475" indent="0">
              <a:lnSpc>
                <a:spcPct val="100000"/>
              </a:lnSpc>
              <a:defRPr sz="1125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303897"/>
            <a:ext cx="2646000" cy="2073659"/>
          </a:xfrm>
          <a:solidFill>
            <a:schemeClr val="accent2"/>
          </a:solidFill>
        </p:spPr>
        <p:txBody>
          <a:bodyPr lIns="0" tIns="216000" rIns="0" bIns="0" numCol="1"/>
          <a:lstStyle>
            <a:lvl1pPr marL="371475" indent="0">
              <a:spcAft>
                <a:spcPts val="450"/>
              </a:spcAft>
              <a:defRPr sz="2475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2373729"/>
            <a:ext cx="2646000" cy="1003827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71475" indent="0">
              <a:spcAft>
                <a:spcPts val="0"/>
              </a:spcAft>
              <a:defRPr sz="2475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3452993"/>
            <a:ext cx="2646000" cy="1003827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71475" indent="0">
              <a:spcAft>
                <a:spcPts val="0"/>
              </a:spcAft>
              <a:defRPr sz="2475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3452993"/>
            <a:ext cx="2646000" cy="1003827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71475" indent="0">
              <a:spcAft>
                <a:spcPts val="0"/>
              </a:spcAft>
              <a:defRPr sz="2475">
                <a:solidFill>
                  <a:schemeClr val="accent1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567499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182556"/>
            <a:ext cx="539552" cy="87473"/>
          </a:xfrm>
        </p:spPr>
        <p:txBody>
          <a:bodyPr/>
          <a:lstStyle/>
          <a:p>
            <a:fld id="{C3A0664A-8C82-487A-A795-B8E473EE7DDF}" type="datetime1">
              <a:rPr lang="fr-FR" smtClean="0">
                <a:solidFill>
                  <a:srgbClr val="FFFFFF"/>
                </a:solidFill>
              </a:rPr>
              <a:pPr/>
              <a:t>25/11/2018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396537" y="4840005"/>
            <a:ext cx="366964" cy="234124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4" y="-182557"/>
            <a:ext cx="827584" cy="87474"/>
          </a:xfrm>
        </p:spPr>
        <p:txBody>
          <a:bodyPr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3" name="Image 12" descr="couv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615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930C8B-2916-4119-8EF6-7424572A426C}" type="datetime1">
              <a:rPr lang="fr-FR" smtClean="0">
                <a:solidFill>
                  <a:srgbClr val="FFFFFF"/>
                </a:solidFill>
              </a:rPr>
              <a:pPr/>
              <a:t>25/11/2018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1C9-0034-4877-9C1C-DC6F07943CC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158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AE6E98-7B9E-463F-8CEF-6446F691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A54D3-2D32-40A8-9CBD-030A376C1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245053C-2735-4D81-B15D-01A226CD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C50C-D4FE-43D4-AA59-D514C088573D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1587D96-4846-4355-BEFF-9F3F499A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49CCB6-48B6-43D1-A09C-798E1D0C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F0AE-6A71-48F1-880E-8B8A545D86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3879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/>
          <a:srcRect r="6279"/>
          <a:stretch/>
        </p:blipFill>
        <p:spPr>
          <a:xfrm>
            <a:off x="508" y="-33834"/>
            <a:ext cx="9144000" cy="517086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46600" y="2552700"/>
            <a:ext cx="38100" cy="285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46600" y="2552700"/>
            <a:ext cx="38100" cy="28575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1511661" y="2682953"/>
            <a:ext cx="6804483" cy="297033"/>
          </a:xfrm>
        </p:spPr>
        <p:txBody>
          <a:bodyPr/>
          <a:lstStyle>
            <a:lvl1pPr>
              <a:defRPr sz="24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1511300" y="3031332"/>
            <a:ext cx="6805116" cy="296503"/>
          </a:xfrm>
        </p:spPr>
        <p:txBody>
          <a:bodyPr/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1511300" y="3351610"/>
            <a:ext cx="6805116" cy="297070"/>
          </a:xfrm>
        </p:spPr>
        <p:txBody>
          <a:bodyPr/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00/00/00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/>
          </p:nvPr>
        </p:nvGraphicFramePr>
        <p:xfrm>
          <a:off x="204472" y="222489"/>
          <a:ext cx="2495321" cy="574738"/>
        </p:xfrm>
        <a:graphic>
          <a:graphicData uri="http://schemas.openxmlformats.org/presentationml/2006/ole">
            <p:oleObj spid="_x0000_s2065" name="Image" r:id="rId5" imgW="7443231" imgH="228600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19386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2552700"/>
            <a:ext cx="38100" cy="285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2552700"/>
            <a:ext cx="38100" cy="285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249493"/>
            <a:ext cx="2032182" cy="44633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2951820" y="2328723"/>
            <a:ext cx="3312368" cy="783087"/>
          </a:xfrm>
        </p:spPr>
        <p:txBody>
          <a:bodyPr anchor="ctr"/>
          <a:lstStyle>
            <a:lvl1pPr algn="ctr">
              <a:defRPr sz="45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</a:t>
            </a:r>
            <a:r>
              <a:rPr lang="fr-FR" dirty="0" err="1"/>
              <a:t>L’éTUDE</a:t>
            </a:r>
            <a:endParaRPr lang="fr-FR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1223628" y="4569972"/>
            <a:ext cx="6805116" cy="297070"/>
          </a:xfrm>
        </p:spPr>
        <p:txBody>
          <a:bodyPr/>
          <a:lstStyle>
            <a:lvl1pPr algn="ctr">
              <a:defRPr sz="135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1115616" y="2031690"/>
            <a:ext cx="1728192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 userDrawn="1"/>
        </p:nvSpPr>
        <p:spPr>
          <a:xfrm>
            <a:off x="6408204" y="2031690"/>
            <a:ext cx="1728192" cy="12961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1" y="0"/>
            <a:ext cx="9144000" cy="5143500"/>
            <a:chOff x="0" y="0"/>
            <a:chExt cx="9433819" cy="6858000"/>
          </a:xfrm>
          <a:noFill/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4716016" cy="6858000"/>
            </a:xfrm>
            <a:prstGeom prst="rect">
              <a:avLst/>
            </a:prstGeom>
            <a:grpFill/>
            <a:ln w="127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717803" y="0"/>
              <a:ext cx="4716016" cy="6858000"/>
            </a:xfrm>
            <a:prstGeom prst="rect">
              <a:avLst/>
            </a:prstGeom>
            <a:grpFill/>
            <a:ln w="127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05532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4535996" y="438861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5616116" y="43851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535996" y="120644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5616116" y="1206096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4535996" y="1980671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5616116" y="198032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4535996" y="2754687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5616116" y="2754338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4535996" y="353777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5616116" y="3537425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pic>
        <p:nvPicPr>
          <p:cNvPr id="52" name="Image 5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35955"/>
            <a:ext cx="9144000" cy="6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623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4535996" y="438861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5616116" y="43851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535996" y="120644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5616116" y="1206096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4535996" y="1980671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5616116" y="198032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4535996" y="2754687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5616116" y="2754338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4535996" y="353777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5616116" y="3537425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887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07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0" y="-2817"/>
            <a:ext cx="9144000" cy="1647815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Triangle rectangle 14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287524" y="-608177"/>
            <a:ext cx="3679320" cy="2558858"/>
          </a:xfrm>
        </p:spPr>
        <p:txBody>
          <a:bodyPr anchor="b" anchorCtr="0"/>
          <a:lstStyle>
            <a:lvl1pPr algn="l">
              <a:defRPr sz="13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47837" y="2004687"/>
            <a:ext cx="3600000" cy="18596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250" baseline="0">
                <a:solidFill>
                  <a:srgbClr val="5E514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</a:t>
            </a:r>
          </a:p>
          <a:p>
            <a:r>
              <a:rPr lang="fr-FR" dirty="0"/>
              <a:t>le titre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276" y="2004687"/>
            <a:ext cx="3600201" cy="2506563"/>
          </a:xfrm>
        </p:spPr>
        <p:txBody>
          <a:bodyPr/>
          <a:lstStyle>
            <a:lvl1pPr marL="135731" indent="-13573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Font typeface="+mj-lt"/>
              <a:buAutoNum type="alphaLcPeriod"/>
              <a:defRPr sz="1200">
                <a:solidFill>
                  <a:schemeClr val="tx2"/>
                </a:solidFill>
              </a:defRPr>
            </a:lvl1pPr>
            <a:lvl2pPr marL="342900" indent="-342900">
              <a:spcBef>
                <a:spcPts val="450"/>
              </a:spcBef>
              <a:buFont typeface="+mj-lt"/>
              <a:buNone/>
              <a:defRPr sz="1050"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 bwMode="gray">
          <a:xfrm flipV="1">
            <a:off x="8697885" y="4840002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084" y="4851694"/>
            <a:ext cx="788361" cy="169596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86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4535996" y="438861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5616116" y="43851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535996" y="120644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5616116" y="1206096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4535996" y="1980672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5616116" y="1980323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4535996" y="2754687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5616116" y="2754338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4535996" y="3537774"/>
            <a:ext cx="946770" cy="712018"/>
          </a:xfrm>
        </p:spPr>
        <p:txBody>
          <a:bodyPr anchor="b" anchorCtr="0"/>
          <a:lstStyle>
            <a:lvl1pPr algn="dist">
              <a:defRPr sz="4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5616116" y="3537425"/>
            <a:ext cx="3348372" cy="648072"/>
          </a:xfrm>
        </p:spPr>
        <p:txBody>
          <a:bodyPr anchor="b" anchorCtr="0"/>
          <a:lstStyle>
            <a:lvl1pPr>
              <a:spcAft>
                <a:spcPts val="0"/>
              </a:spcAft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662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07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0" y="-2817"/>
            <a:ext cx="9144000" cy="1647815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Triangle rectangle 13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287524" y="-608177"/>
            <a:ext cx="3679320" cy="2558858"/>
          </a:xfrm>
        </p:spPr>
        <p:txBody>
          <a:bodyPr anchor="b" anchorCtr="0"/>
          <a:lstStyle>
            <a:lvl1pPr algn="l">
              <a:defRPr sz="13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47837" y="2004687"/>
            <a:ext cx="3600000" cy="18596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250" baseline="0">
                <a:solidFill>
                  <a:srgbClr val="5E514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</a:t>
            </a:r>
          </a:p>
          <a:p>
            <a:r>
              <a:rPr lang="fr-FR" dirty="0"/>
              <a:t>le titre</a:t>
            </a:r>
          </a:p>
        </p:txBody>
      </p:sp>
      <p:sp>
        <p:nvSpPr>
          <p:cNvPr id="18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654168" y="2136225"/>
            <a:ext cx="3960440" cy="2511279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Visuel</a:t>
            </a:r>
          </a:p>
        </p:txBody>
      </p:sp>
      <p:cxnSp>
        <p:nvCxnSpPr>
          <p:cNvPr id="19" name="Connecteur droit 18"/>
          <p:cNvCxnSpPr/>
          <p:nvPr userDrawn="1"/>
        </p:nvCxnSpPr>
        <p:spPr bwMode="gray">
          <a:xfrm flipV="1">
            <a:off x="8697885" y="4840002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084" y="4851694"/>
            <a:ext cx="788361" cy="169596"/>
          </a:xfrm>
          <a:prstGeom prst="rect">
            <a:avLst/>
          </a:prstGeom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20220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7915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5" y="6465"/>
            <a:ext cx="8432789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58775" y="788500"/>
            <a:ext cx="8426450" cy="37004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52941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88" y="789361"/>
            <a:ext cx="3861373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4896036" y="789361"/>
            <a:ext cx="3888234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004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88" y="789361"/>
            <a:ext cx="3861373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4896036" y="789552"/>
            <a:ext cx="3888432" cy="35919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83063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88" y="789361"/>
            <a:ext cx="3861373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4882668" y="789385"/>
            <a:ext cx="3888432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82296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96036" y="968547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74886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4882668" y="789385"/>
            <a:ext cx="3888432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82296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96036" y="968547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59532" y="789385"/>
            <a:ext cx="3888432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59160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72900" y="968547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7783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59532" y="789385"/>
            <a:ext cx="8424936" cy="3592115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59160" y="789553"/>
            <a:ext cx="3960812" cy="621506"/>
          </a:xfrm>
        </p:spPr>
        <p:txBody>
          <a:bodyPr/>
          <a:lstStyle>
            <a:lvl1pPr>
              <a:defRPr sz="105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72900" y="968547"/>
            <a:ext cx="8411568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11741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7848872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53895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328400"/>
            <a:ext cx="8460000" cy="313644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900"/>
            </a:lvl1pPr>
          </a:lstStyle>
          <a:p>
            <a:r>
              <a:rPr lang="fr-FR" dirty="0"/>
              <a:t>Tableau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23850" y="951570"/>
            <a:ext cx="8460618" cy="351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6270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07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0" y="-2817"/>
            <a:ext cx="9144000" cy="1647815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Triangle rectangle 14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287524" y="-608177"/>
            <a:ext cx="3679320" cy="2558858"/>
          </a:xfrm>
        </p:spPr>
        <p:txBody>
          <a:bodyPr anchor="b" anchorCtr="0"/>
          <a:lstStyle>
            <a:lvl1pPr algn="l">
              <a:defRPr sz="13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47837" y="2004687"/>
            <a:ext cx="3600000" cy="18596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250" baseline="0">
                <a:solidFill>
                  <a:srgbClr val="5E514D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</a:t>
            </a:r>
          </a:p>
          <a:p>
            <a:r>
              <a:rPr lang="fr-FR" dirty="0"/>
              <a:t>le titre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280" y="2004689"/>
            <a:ext cx="3600201" cy="2506563"/>
          </a:xfrm>
        </p:spPr>
        <p:txBody>
          <a:bodyPr/>
          <a:lstStyle>
            <a:lvl1pPr marL="135728" indent="-135728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Font typeface="+mj-lt"/>
              <a:buAutoNum type="alphaLcPeriod"/>
              <a:defRPr sz="1200">
                <a:solidFill>
                  <a:schemeClr val="tx2"/>
                </a:solidFill>
              </a:defRPr>
            </a:lvl1pPr>
            <a:lvl2pPr marL="342892" indent="-342892">
              <a:spcBef>
                <a:spcPts val="450"/>
              </a:spcBef>
              <a:buFont typeface="+mj-lt"/>
              <a:buNone/>
              <a:defRPr sz="1050"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 bwMode="gray">
          <a:xfrm flipV="1">
            <a:off x="8697885" y="4840002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088" y="4851694"/>
            <a:ext cx="788361" cy="169596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2373729"/>
            <a:ext cx="2646000" cy="1003827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371475" indent="0" algn="l">
              <a:spcAft>
                <a:spcPts val="450"/>
              </a:spcAft>
              <a:defRPr sz="1950" b="0" cap="all" baseline="0">
                <a:solidFill>
                  <a:schemeClr val="tx2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303897"/>
            <a:ext cx="5364000" cy="99353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71475" indent="0" algn="l">
              <a:spcAft>
                <a:spcPts val="450"/>
              </a:spcAft>
              <a:defRPr sz="2475" b="0"/>
            </a:lvl1pPr>
            <a:lvl2pPr marL="371475" indent="0" algn="l">
              <a:lnSpc>
                <a:spcPct val="100000"/>
              </a:lnSpc>
              <a:defRPr sz="1125" b="0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303897"/>
            <a:ext cx="2646000" cy="2073659"/>
          </a:xfrm>
          <a:solidFill>
            <a:srgbClr val="5E514D"/>
          </a:solidFill>
        </p:spPr>
        <p:txBody>
          <a:bodyPr lIns="0" tIns="216000" rIns="0" bIns="0" numCol="1"/>
          <a:lstStyle>
            <a:lvl1pPr marL="371475" indent="0" algn="l">
              <a:spcAft>
                <a:spcPts val="450"/>
              </a:spcAft>
              <a:defRPr sz="2475" b="0">
                <a:solidFill>
                  <a:schemeClr val="bg2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2373729"/>
            <a:ext cx="2646000" cy="1003827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71475" indent="0" algn="l">
              <a:spcAft>
                <a:spcPts val="0"/>
              </a:spcAft>
              <a:defRPr sz="2475" b="0">
                <a:solidFill>
                  <a:srgbClr val="FFFFFF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3452993"/>
            <a:ext cx="2646000" cy="1003827"/>
          </a:xfrm>
          <a:solidFill>
            <a:schemeClr val="tx1"/>
          </a:solidFill>
        </p:spPr>
        <p:txBody>
          <a:bodyPr lIns="0" tIns="0" rIns="0" bIns="0" numCol="1" anchor="ctr" anchorCtr="0"/>
          <a:lstStyle>
            <a:lvl1pPr marL="371475" indent="0" algn="l">
              <a:spcAft>
                <a:spcPts val="0"/>
              </a:spcAft>
              <a:defRPr sz="2475" b="0">
                <a:solidFill>
                  <a:schemeClr val="bg1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3452993"/>
            <a:ext cx="2646000" cy="1003827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71475" indent="0" algn="l">
              <a:spcAft>
                <a:spcPts val="0"/>
              </a:spcAft>
              <a:defRPr sz="2475" b="0">
                <a:solidFill>
                  <a:schemeClr val="accent1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36954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2373729"/>
            <a:ext cx="2646000" cy="1003827"/>
          </a:xfrm>
          <a:solidFill>
            <a:schemeClr val="accent3"/>
          </a:solidFill>
        </p:spPr>
        <p:txBody>
          <a:bodyPr lIns="0" tIns="0" rIns="0" bIns="0" numCol="1" anchor="ctr" anchorCtr="0"/>
          <a:lstStyle>
            <a:lvl1pPr marL="371475" indent="0" algn="l">
              <a:spcAft>
                <a:spcPts val="450"/>
              </a:spcAft>
              <a:defRPr sz="1950" b="0" cap="all" baseline="0">
                <a:solidFill>
                  <a:srgbClr val="FFFFFF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303897"/>
            <a:ext cx="5364000" cy="993539"/>
          </a:xfrm>
          <a:solidFill>
            <a:schemeClr val="bg2"/>
          </a:solidFill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71475" indent="0" algn="l">
              <a:spcAft>
                <a:spcPts val="450"/>
              </a:spcAft>
              <a:defRPr sz="2475" b="0">
                <a:solidFill>
                  <a:srgbClr val="FFFFFF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303897"/>
            <a:ext cx="2646000" cy="2073659"/>
          </a:xfrm>
          <a:solidFill>
            <a:srgbClr val="5E514D"/>
          </a:solidFill>
        </p:spPr>
        <p:txBody>
          <a:bodyPr lIns="0" tIns="216000" rIns="0" bIns="0" numCol="1"/>
          <a:lstStyle>
            <a:lvl1pPr marL="371475" indent="0" algn="l">
              <a:spcAft>
                <a:spcPts val="450"/>
              </a:spcAft>
              <a:defRPr sz="2475" b="0">
                <a:solidFill>
                  <a:schemeClr val="bg2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2373729"/>
            <a:ext cx="2646000" cy="1003827"/>
          </a:xfrm>
          <a:solidFill>
            <a:schemeClr val="accent4"/>
          </a:solidFill>
        </p:spPr>
        <p:txBody>
          <a:bodyPr lIns="0" tIns="0" rIns="0" bIns="0" numCol="1" anchor="ctr" anchorCtr="0"/>
          <a:lstStyle>
            <a:lvl1pPr marL="371475" indent="0" algn="l">
              <a:spcAft>
                <a:spcPts val="0"/>
              </a:spcAft>
              <a:defRPr sz="2475" b="0">
                <a:solidFill>
                  <a:srgbClr val="FFFFFF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3452993"/>
            <a:ext cx="2646000" cy="1003827"/>
          </a:xfrm>
          <a:solidFill>
            <a:schemeClr val="accent2"/>
          </a:solidFill>
        </p:spPr>
        <p:txBody>
          <a:bodyPr lIns="0" tIns="0" rIns="0" bIns="0" numCol="1" anchor="ctr" anchorCtr="0"/>
          <a:lstStyle>
            <a:lvl1pPr marL="371475" indent="0" algn="l">
              <a:spcAft>
                <a:spcPts val="0"/>
              </a:spcAft>
              <a:defRPr sz="2475" b="0">
                <a:solidFill>
                  <a:schemeClr val="bg1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3452993"/>
            <a:ext cx="2646000" cy="1003827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71475" indent="0" algn="l">
              <a:spcAft>
                <a:spcPts val="0"/>
              </a:spcAft>
              <a:defRPr sz="2475" b="0">
                <a:solidFill>
                  <a:schemeClr val="accent1"/>
                </a:solidFill>
              </a:defRPr>
            </a:lvl1pPr>
            <a:lvl2pPr marL="371475" indent="0" algn="l">
              <a:lnSpc>
                <a:spcPct val="100000"/>
              </a:lnSpc>
              <a:defRPr sz="1125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12298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431541" y="1410621"/>
            <a:ext cx="1898393" cy="14237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559050" y="1410621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4686559" y="1410621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6814068" y="1410621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431541" y="2969431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559050" y="2969431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4686559" y="2969431"/>
            <a:ext cx="1898393" cy="1423795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6814068" y="2969431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31540" y="2976795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6840252" y="1383619"/>
            <a:ext cx="1872208" cy="1485165"/>
          </a:xfrm>
          <a:noFill/>
        </p:spPr>
        <p:txBody>
          <a:bodyPr lIns="0" tIns="216000" rIns="0" bIns="0" numCol="1" anchor="ctr" anchorCtr="0"/>
          <a:lstStyle>
            <a:lvl1pPr marL="291600" indent="0" algn="l">
              <a:spcAft>
                <a:spcPts val="450"/>
              </a:spcAft>
              <a:defRPr sz="1800" b="0">
                <a:solidFill>
                  <a:schemeClr val="bg2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6804248" y="2949792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500" b="0" cap="all" baseline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9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555776" y="1383618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800" b="0" cap="all" baseline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4644008" y="2976795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519772" y="2949792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500" b="0" cap="none" baseline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9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431540" y="1383618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4644008" y="1405905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800" b="0" cap="none" baseline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105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29198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951570"/>
            <a:ext cx="8460618" cy="3510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431541" y="1410621"/>
            <a:ext cx="1898393" cy="14237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559050" y="1410621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4686559" y="1410621"/>
            <a:ext cx="1898393" cy="1423795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6814068" y="1410621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431541" y="2969431"/>
            <a:ext cx="1898393" cy="14237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559050" y="2969431"/>
            <a:ext cx="1898393" cy="14237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4686559" y="2969431"/>
            <a:ext cx="1898393" cy="14237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6814068" y="2969431"/>
            <a:ext cx="1898393" cy="142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31540" y="2949792"/>
            <a:ext cx="1908212" cy="1458162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6840252" y="1383619"/>
            <a:ext cx="1872208" cy="1485165"/>
          </a:xfrm>
          <a:noFill/>
        </p:spPr>
        <p:txBody>
          <a:bodyPr lIns="0" tIns="216000" rIns="0" bIns="0" numCol="1" anchor="ctr" anchorCtr="0"/>
          <a:lstStyle>
            <a:lvl1pPr marL="291600" indent="0" algn="l">
              <a:spcAft>
                <a:spcPts val="450"/>
              </a:spcAft>
              <a:defRPr sz="1800" b="0">
                <a:solidFill>
                  <a:schemeClr val="bg2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6804248" y="2949792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500" b="0" cap="all" baseline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555776" y="1383618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800" b="0" cap="all" baseline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4644008" y="2949792"/>
            <a:ext cx="1908212" cy="1458162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519772" y="2922790"/>
            <a:ext cx="1944216" cy="1462877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500" b="0" cap="none" baseline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900" b="0" cap="none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431540" y="1383618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4644008" y="1416844"/>
            <a:ext cx="1944216" cy="1424936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800" b="0" cap="none" baseline="0">
                <a:solidFill>
                  <a:srgbClr val="FFFFFF"/>
                </a:solidFill>
              </a:defRPr>
            </a:lvl1pPr>
            <a:lvl2pPr marL="291600" indent="0" algn="l">
              <a:lnSpc>
                <a:spcPct val="100000"/>
              </a:lnSpc>
              <a:defRPr sz="105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4258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3995936" y="1572639"/>
            <a:ext cx="180020" cy="567063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1727684" y="2409732"/>
            <a:ext cx="1332148" cy="189021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383868" y="2976795"/>
            <a:ext cx="468052" cy="918102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4860032" y="2976795"/>
            <a:ext cx="1548172" cy="783087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5472100" y="1599642"/>
            <a:ext cx="1476164" cy="675075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347864" y="2220711"/>
            <a:ext cx="2664296" cy="35104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2951821" y="573528"/>
            <a:ext cx="1898393" cy="14237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129992" y="892848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19573" y="1680651"/>
            <a:ext cx="1898393" cy="14237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415034" y="3212458"/>
            <a:ext cx="1898393" cy="14237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42643" y="3003798"/>
            <a:ext cx="1898393" cy="1423795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719572" y="1688015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6084168" y="919851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800" b="0" cap="all" baseline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00092" y="3011162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375756" y="3192819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500" b="0" cap="none" baseline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9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2951820" y="546525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5680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3995936" y="1572639"/>
            <a:ext cx="180020" cy="567063"/>
          </a:xfrm>
          <a:prstGeom prst="line">
            <a:avLst/>
          </a:prstGeom>
          <a:ln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1727684" y="2409732"/>
            <a:ext cx="1332148" cy="189021"/>
          </a:xfrm>
          <a:prstGeom prst="line">
            <a:avLst/>
          </a:prstGeom>
          <a:ln cap="rnd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383868" y="2976795"/>
            <a:ext cx="468052" cy="918102"/>
          </a:xfrm>
          <a:prstGeom prst="line">
            <a:avLst/>
          </a:prstGeom>
          <a:ln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4860032" y="2976795"/>
            <a:ext cx="1548172" cy="783087"/>
          </a:xfrm>
          <a:prstGeom prst="line">
            <a:avLst/>
          </a:prstGeom>
          <a:ln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5472100" y="1599642"/>
            <a:ext cx="1476164" cy="675075"/>
          </a:xfrm>
          <a:prstGeom prst="line">
            <a:avLst/>
          </a:prstGeom>
          <a:ln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347864" y="2220711"/>
            <a:ext cx="2664296" cy="675075"/>
          </a:xfr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2951821" y="573528"/>
            <a:ext cx="1898393" cy="14237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129992" y="892848"/>
            <a:ext cx="1898393" cy="14237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19573" y="1680651"/>
            <a:ext cx="1898393" cy="14237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415034" y="3212458"/>
            <a:ext cx="1898393" cy="142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42643" y="3003798"/>
            <a:ext cx="1898393" cy="14237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719572" y="1680652"/>
            <a:ext cx="1908212" cy="1438523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21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9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6084168" y="919851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800" b="0" cap="all" baseline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105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36096" y="3003799"/>
            <a:ext cx="1908212" cy="1438523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375756" y="3192819"/>
            <a:ext cx="1944216" cy="1435875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450"/>
              </a:spcAft>
              <a:defRPr sz="1500" b="0" cap="none" baseline="0">
                <a:solidFill>
                  <a:srgbClr val="FFFFFF"/>
                </a:solidFill>
              </a:defRPr>
            </a:lvl1pPr>
            <a:lvl2pPr marL="291600" indent="0" algn="l">
              <a:lnSpc>
                <a:spcPct val="100000"/>
              </a:lnSpc>
              <a:defRPr sz="9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2951820" y="546525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82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1726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 flipV="1">
            <a:off x="1871700" y="2004687"/>
            <a:ext cx="828092" cy="21602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-1368660" y="1374406"/>
            <a:ext cx="3363119" cy="25223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1799692" y="3138813"/>
            <a:ext cx="1620180" cy="32403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1"/>
          <p:cNvSpPr>
            <a:spLocks noGrp="1"/>
          </p:cNvSpPr>
          <p:nvPr>
            <p:ph type="body" sz="quarter" idx="31" hasCustomPrompt="1"/>
          </p:nvPr>
        </p:nvSpPr>
        <p:spPr>
          <a:xfrm>
            <a:off x="143508" y="1950681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3000" b="0">
                <a:solidFill>
                  <a:schemeClr val="accent1"/>
                </a:solidFill>
              </a:defRPr>
            </a:lvl1pPr>
            <a:lvl2pPr marL="291600" indent="0" algn="l">
              <a:lnSpc>
                <a:spcPct val="100000"/>
              </a:lnSpc>
              <a:defRPr sz="18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llipse 28"/>
          <p:cNvSpPr/>
          <p:nvPr userDrawn="1"/>
        </p:nvSpPr>
        <p:spPr>
          <a:xfrm>
            <a:off x="2663789" y="1059582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3419873" y="2868783"/>
            <a:ext cx="1898393" cy="1423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0" hasCustomPrompt="1"/>
          </p:nvPr>
        </p:nvSpPr>
        <p:spPr>
          <a:xfrm>
            <a:off x="2663788" y="1005576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2700" b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15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0" name="Espace réservé du texte 21"/>
          <p:cNvSpPr>
            <a:spLocks noGrp="1"/>
          </p:cNvSpPr>
          <p:nvPr>
            <p:ph type="body" sz="quarter" idx="32" hasCustomPrompt="1"/>
          </p:nvPr>
        </p:nvSpPr>
        <p:spPr>
          <a:xfrm>
            <a:off x="3419872" y="2868783"/>
            <a:ext cx="1908212" cy="1431159"/>
          </a:xfrm>
          <a:noFill/>
        </p:spPr>
        <p:txBody>
          <a:bodyPr lIns="0" tIns="0" rIns="0" bIns="0" numCol="1" anchor="ctr" anchorCtr="0"/>
          <a:lstStyle>
            <a:lvl1pPr marL="291600" indent="0" algn="l">
              <a:spcAft>
                <a:spcPts val="0"/>
              </a:spcAft>
              <a:defRPr sz="2700" b="0">
                <a:solidFill>
                  <a:schemeClr val="tx2"/>
                </a:solidFill>
              </a:defRPr>
            </a:lvl1pPr>
            <a:lvl2pPr marL="291600" indent="0" algn="l">
              <a:lnSpc>
                <a:spcPct val="100000"/>
              </a:lnSpc>
              <a:defRPr sz="15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cxnSp>
        <p:nvCxnSpPr>
          <p:cNvPr id="41" name="Connecteur droit 40"/>
          <p:cNvCxnSpPr/>
          <p:nvPr userDrawn="1"/>
        </p:nvCxnSpPr>
        <p:spPr>
          <a:xfrm flipV="1">
            <a:off x="4499992" y="1221600"/>
            <a:ext cx="864096" cy="297033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>
            <a:off x="4572000" y="1788663"/>
            <a:ext cx="2988332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21"/>
          <p:cNvSpPr>
            <a:spLocks noGrp="1"/>
          </p:cNvSpPr>
          <p:nvPr>
            <p:ph type="body" sz="quarter" idx="33" hasCustomPrompt="1"/>
          </p:nvPr>
        </p:nvSpPr>
        <p:spPr>
          <a:xfrm>
            <a:off x="5184068" y="978573"/>
            <a:ext cx="2844316" cy="626436"/>
          </a:xfrm>
          <a:solidFill>
            <a:srgbClr val="FFFFFF"/>
          </a:solidFill>
        </p:spPr>
        <p:txBody>
          <a:bodyPr lIns="0" tIns="0" rIns="0" bIns="0" numCol="1" anchor="ctr" anchorCtr="0"/>
          <a:lstStyle>
            <a:lvl1pPr marL="75600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75600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34" hasCustomPrompt="1"/>
          </p:nvPr>
        </p:nvSpPr>
        <p:spPr>
          <a:xfrm>
            <a:off x="5184068" y="1680651"/>
            <a:ext cx="1548172" cy="410412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75600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75600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5" name="Espace réservé du texte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00292" y="1680651"/>
            <a:ext cx="1548172" cy="410412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75600" indent="0" algn="l"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 marL="75600" indent="0" algn="l">
              <a:lnSpc>
                <a:spcPct val="100000"/>
              </a:lnSpc>
              <a:defRPr sz="105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xmlns="" val="2664476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1740" y="768258"/>
            <a:ext cx="4355786" cy="35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388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0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0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54874" y="781711"/>
            <a:ext cx="4348189" cy="35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587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51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pic>
        <p:nvPicPr>
          <p:cNvPr id="5" name="Image 4" descr="LOGO Bpifrance 2015 impact_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397" y="4851865"/>
            <a:ext cx="788361" cy="1695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0" y="4535955"/>
            <a:ext cx="9144000" cy="619012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 flipV="1">
            <a:off x="8697885" y="4867005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5502" y="4809199"/>
            <a:ext cx="1021115" cy="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84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07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0" y="-2817"/>
            <a:ext cx="9144000" cy="1647815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Triangle rectangle 13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287524" y="-608177"/>
            <a:ext cx="3679320" cy="2558858"/>
          </a:xfrm>
        </p:spPr>
        <p:txBody>
          <a:bodyPr anchor="b" anchorCtr="0"/>
          <a:lstStyle>
            <a:lvl1pPr algn="l">
              <a:defRPr sz="13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47837" y="2004687"/>
            <a:ext cx="3600000" cy="18596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250" baseline="0">
                <a:solidFill>
                  <a:srgbClr val="5E514D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</a:t>
            </a:r>
          </a:p>
          <a:p>
            <a:r>
              <a:rPr lang="fr-FR" dirty="0"/>
              <a:t>le titre</a:t>
            </a:r>
          </a:p>
        </p:txBody>
      </p:sp>
      <p:sp>
        <p:nvSpPr>
          <p:cNvPr id="18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654168" y="2136227"/>
            <a:ext cx="3960440" cy="2511279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Visuel</a:t>
            </a:r>
          </a:p>
        </p:txBody>
      </p:sp>
      <p:cxnSp>
        <p:nvCxnSpPr>
          <p:cNvPr id="19" name="Connecteur droit 18"/>
          <p:cNvCxnSpPr/>
          <p:nvPr userDrawn="1"/>
        </p:nvCxnSpPr>
        <p:spPr bwMode="gray">
          <a:xfrm flipV="1">
            <a:off x="8697885" y="4840002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088" y="4851694"/>
            <a:ext cx="788361" cy="169596"/>
          </a:xfrm>
          <a:prstGeom prst="rect">
            <a:avLst/>
          </a:prstGeom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51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921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51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892969"/>
            <a:ext cx="7200000" cy="3357563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175">
                <a:solidFill>
                  <a:srgbClr val="5E514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 descr="LOGO Bpifrance 2015 impact_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397" y="4851865"/>
            <a:ext cx="788361" cy="1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718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1651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pic>
        <p:nvPicPr>
          <p:cNvPr id="10" name="Image 9" descr="SIGNATURE 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04" y="1950681"/>
            <a:ext cx="7236804" cy="12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41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07" y="1950681"/>
            <a:ext cx="7236798" cy="12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671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182556"/>
            <a:ext cx="539552" cy="874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182557"/>
            <a:ext cx="827584" cy="8747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" name="Image 12" descr="couv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975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182556"/>
            <a:ext cx="539552" cy="874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182557"/>
            <a:ext cx="827584" cy="8747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couv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457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ignatur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2231715"/>
            <a:ext cx="7200000" cy="1138982"/>
          </a:xfrm>
        </p:spPr>
        <p:txBody>
          <a:bodyPr anchor="t" anchorCtr="0"/>
          <a:lstStyle>
            <a:lvl1pPr>
              <a:lnSpc>
                <a:spcPct val="85000"/>
              </a:lnSpc>
              <a:defRPr sz="2175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972000" y="1971000"/>
            <a:ext cx="720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972000" y="3329100"/>
            <a:ext cx="7200000" cy="540000"/>
          </a:xfrm>
        </p:spPr>
        <p:txBody>
          <a:bodyPr anchor="t" anchorCtr="0"/>
          <a:lstStyle>
            <a:lvl1pPr algn="l">
              <a:defRPr sz="2175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80720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8770" y="3471991"/>
            <a:ext cx="3384376" cy="64492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7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461278"/>
            <a:ext cx="946770" cy="726653"/>
          </a:xfrm>
        </p:spPr>
        <p:txBody>
          <a:bodyPr anchor="b" anchorCtr="0"/>
          <a:lstStyle>
            <a:lvl1pPr algn="l">
              <a:defRPr sz="4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4"/>
          </p:nvPr>
        </p:nvSpPr>
        <p:spPr>
          <a:xfrm>
            <a:off x="5518770" y="2707621"/>
            <a:ext cx="3384376" cy="64492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7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2696908"/>
            <a:ext cx="946770" cy="726653"/>
          </a:xfrm>
        </p:spPr>
        <p:txBody>
          <a:bodyPr anchor="b" anchorCtr="0"/>
          <a:lstStyle>
            <a:lvl1pPr algn="l">
              <a:defRPr sz="4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16"/>
          </p:nvPr>
        </p:nvSpPr>
        <p:spPr>
          <a:xfrm>
            <a:off x="5518770" y="1941536"/>
            <a:ext cx="3384376" cy="64492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7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1930822"/>
            <a:ext cx="946770" cy="726653"/>
          </a:xfrm>
        </p:spPr>
        <p:txBody>
          <a:bodyPr anchor="b" anchorCtr="0"/>
          <a:lstStyle>
            <a:lvl1pPr algn="l">
              <a:defRPr sz="4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8"/>
          </p:nvPr>
        </p:nvSpPr>
        <p:spPr>
          <a:xfrm>
            <a:off x="5518770" y="1174022"/>
            <a:ext cx="3384376" cy="64492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7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163308"/>
            <a:ext cx="946770" cy="726653"/>
          </a:xfrm>
        </p:spPr>
        <p:txBody>
          <a:bodyPr anchor="b" anchorCtr="0"/>
          <a:lstStyle>
            <a:lvl1pPr algn="l">
              <a:defRPr sz="4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20"/>
          </p:nvPr>
        </p:nvSpPr>
        <p:spPr>
          <a:xfrm>
            <a:off x="5518770" y="407936"/>
            <a:ext cx="3384376" cy="64492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75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57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397223"/>
            <a:ext cx="946770" cy="726653"/>
          </a:xfrm>
        </p:spPr>
        <p:txBody>
          <a:bodyPr anchor="b" anchorCtr="0"/>
          <a:lstStyle>
            <a:lvl1pPr algn="l">
              <a:defRPr sz="4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xmlns="" val="19754835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278641"/>
            <a:ext cx="3679320" cy="2558858"/>
          </a:xfrm>
        </p:spPr>
        <p:txBody>
          <a:bodyPr anchor="b" anchorCtr="0"/>
          <a:lstStyle>
            <a:lvl1pPr>
              <a:defRPr sz="15525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2605182"/>
            <a:ext cx="3600000" cy="18596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25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5720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278641"/>
            <a:ext cx="3679320" cy="2558858"/>
          </a:xfrm>
        </p:spPr>
        <p:txBody>
          <a:bodyPr anchor="b" anchorCtr="0"/>
          <a:lstStyle>
            <a:lvl1pPr>
              <a:defRPr sz="15525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2605182"/>
            <a:ext cx="3600000" cy="18596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25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148264" y="2279433"/>
            <a:ext cx="3600201" cy="2506563"/>
          </a:xfrm>
        </p:spPr>
        <p:txBody>
          <a:bodyPr/>
          <a:lstStyle>
            <a:lvl1pPr marL="135731" indent="-135731">
              <a:lnSpc>
                <a:spcPct val="100000"/>
              </a:lnSpc>
              <a:spcAft>
                <a:spcPts val="1200"/>
              </a:spcAft>
              <a:buFont typeface="+mj-lt"/>
              <a:buAutoNum type="alphaLcPeriod"/>
              <a:defRPr sz="1200">
                <a:solidFill>
                  <a:schemeClr val="accent2"/>
                </a:solidFill>
              </a:defRPr>
            </a:lvl1pPr>
            <a:lvl2pPr marL="342900" indent="-342900">
              <a:buFont typeface="+mj-lt"/>
              <a:buNone/>
              <a:defRPr sz="1050">
                <a:solidFill>
                  <a:schemeClr val="accent2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7508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3205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984852"/>
            <a:ext cx="8460000" cy="347999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050"/>
            </a:lvl2pPr>
            <a:lvl3pPr marL="135731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3pPr>
            <a:lvl4pPr marL="407194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4pPr>
            <a:lvl5pPr marL="671513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25078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680400"/>
            <a:ext cx="8460000" cy="37844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050"/>
            </a:lvl2pPr>
            <a:lvl3pPr marL="135731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3pPr>
            <a:lvl4pPr marL="407194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4pPr>
            <a:lvl5pPr marL="671513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54305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681540"/>
            <a:ext cx="4230000" cy="378330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050"/>
            </a:lvl2pPr>
            <a:lvl3pPr marL="135731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3pPr>
            <a:lvl4pPr marL="407194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4pPr>
            <a:lvl5pPr marL="671513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465535"/>
            <a:ext cx="4230000" cy="3999309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xmlns="" val="41571584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342000" y="1329612"/>
            <a:ext cx="8460000" cy="2274888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3736450"/>
            <a:ext cx="8460000" cy="94153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050"/>
            </a:lvl2pPr>
            <a:lvl3pPr marL="135731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3pPr>
            <a:lvl4pPr marL="407194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4pPr>
            <a:lvl5pPr marL="671513" indent="-13573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05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681037"/>
            <a:ext cx="8460000" cy="64857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703050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681037"/>
            <a:ext cx="8460000" cy="64857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328400"/>
            <a:ext cx="8460000" cy="313644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900"/>
            </a:lvl1pPr>
          </a:lstStyle>
          <a:p>
            <a:r>
              <a:rPr lang="fr-FR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xmlns="" val="2775644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1707655"/>
            <a:ext cx="3221888" cy="1134125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342000" y="3133242"/>
            <a:ext cx="3221888" cy="1134125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3708400" y="1707655"/>
            <a:ext cx="3816350" cy="1134666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5" name="Espace réservé du graphique 13"/>
          <p:cNvSpPr>
            <a:spLocks noGrp="1"/>
          </p:cNvSpPr>
          <p:nvPr>
            <p:ph type="chart" sz="quarter" idx="16" hasCustomPrompt="1"/>
          </p:nvPr>
        </p:nvSpPr>
        <p:spPr>
          <a:xfrm>
            <a:off x="3708400" y="3133241"/>
            <a:ext cx="3816350" cy="1134666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08400" y="2920601"/>
            <a:ext cx="3816350" cy="161925"/>
          </a:xfrm>
        </p:spPr>
        <p:txBody>
          <a:bodyPr/>
          <a:lstStyle>
            <a:lvl1pPr>
              <a:spcAft>
                <a:spcPts val="0"/>
              </a:spcAft>
              <a:defRPr sz="600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3708400" y="4341541"/>
            <a:ext cx="3816350" cy="161925"/>
          </a:xfrm>
        </p:spPr>
        <p:txBody>
          <a:bodyPr/>
          <a:lstStyle>
            <a:lvl1pPr>
              <a:spcAft>
                <a:spcPts val="0"/>
              </a:spcAft>
              <a:defRPr sz="600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477900"/>
            <a:ext cx="8460000" cy="1026319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4095780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23"/>
          </p:nvPr>
        </p:nvSpPr>
        <p:spPr>
          <a:xfrm>
            <a:off x="1926754" y="1511594"/>
            <a:ext cx="6101630" cy="2943000"/>
          </a:xfrm>
          <a:ln w="38100">
            <a:solidFill>
              <a:schemeClr val="accent2"/>
            </a:solidFill>
          </a:ln>
        </p:spPr>
        <p:txBody>
          <a:bodyPr tIns="288000"/>
          <a:lstStyle>
            <a:lvl1pPr marL="1507331" indent="0">
              <a:spcBef>
                <a:spcPts val="900"/>
              </a:spcBef>
              <a:spcAft>
                <a:spcPts val="0"/>
              </a:spcAft>
              <a:defRPr sz="1125">
                <a:latin typeface="+mj-lt"/>
              </a:defRPr>
            </a:lvl1pPr>
            <a:lvl2pPr marL="1507331" indent="0">
              <a:defRPr sz="1050"/>
            </a:lvl2pPr>
            <a:lvl3pPr marL="314325" indent="0">
              <a:lnSpc>
                <a:spcPct val="100000"/>
              </a:lnSpc>
              <a:buNone/>
              <a:defRPr sz="1350">
                <a:latin typeface="+mj-lt"/>
              </a:defRPr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1511594"/>
            <a:ext cx="1476000" cy="945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26754" y="4548540"/>
            <a:ext cx="6101630" cy="426653"/>
          </a:xfrm>
        </p:spPr>
        <p:txBody>
          <a:bodyPr/>
          <a:lstStyle>
            <a:lvl1pPr>
              <a:spcAft>
                <a:spcPts val="0"/>
              </a:spcAft>
              <a:defRPr sz="600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20"/>
          </p:nvPr>
        </p:nvSpPr>
        <p:spPr>
          <a:xfrm>
            <a:off x="342000" y="3509816"/>
            <a:ext cx="1476000" cy="945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21"/>
          </p:nvPr>
        </p:nvSpPr>
        <p:spPr>
          <a:xfrm>
            <a:off x="342000" y="2513132"/>
            <a:ext cx="1476000" cy="945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04678" y="1599642"/>
            <a:ext cx="1656184" cy="1080660"/>
          </a:xfrm>
          <a:ln w="0">
            <a:noFill/>
          </a:ln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4" name="Espace réservé du graphique 13"/>
          <p:cNvSpPr>
            <a:spLocks noGrp="1"/>
          </p:cNvSpPr>
          <p:nvPr>
            <p:ph type="chart" sz="quarter" idx="22" hasCustomPrompt="1"/>
          </p:nvPr>
        </p:nvSpPr>
        <p:spPr>
          <a:xfrm>
            <a:off x="2104678" y="2832348"/>
            <a:ext cx="1656184" cy="1080660"/>
          </a:xfrm>
          <a:ln w="0">
            <a:noFill/>
          </a:ln>
        </p:spPr>
        <p:txBody>
          <a:bodyPr bIns="648000" anchor="ctr" anchorCtr="0"/>
          <a:lstStyle>
            <a:lvl1pPr algn="ctr">
              <a:defRPr sz="9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477900"/>
            <a:ext cx="8460000" cy="1026319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671347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2373729"/>
            <a:ext cx="2646000" cy="1003827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371475" indent="0">
              <a:spcAft>
                <a:spcPts val="450"/>
              </a:spcAft>
              <a:defRPr sz="1950" cap="all" baseline="0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80400"/>
            <a:ext cx="8460000" cy="630640"/>
          </a:xfrm>
        </p:spPr>
        <p:txBody>
          <a:bodyPr anchor="t" anchorCtr="0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303897"/>
            <a:ext cx="5364000" cy="99353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71475" indent="0">
              <a:spcAft>
                <a:spcPts val="450"/>
              </a:spcAft>
              <a:defRPr sz="2475"/>
            </a:lvl1pPr>
            <a:lvl2pPr marL="371475" indent="0">
              <a:lnSpc>
                <a:spcPct val="100000"/>
              </a:lnSpc>
              <a:defRPr sz="1125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303897"/>
            <a:ext cx="2646000" cy="2073659"/>
          </a:xfrm>
          <a:solidFill>
            <a:schemeClr val="accent2"/>
          </a:solidFill>
        </p:spPr>
        <p:txBody>
          <a:bodyPr lIns="0" tIns="216000" rIns="0" bIns="0" numCol="1"/>
          <a:lstStyle>
            <a:lvl1pPr marL="371475" indent="0">
              <a:spcAft>
                <a:spcPts val="450"/>
              </a:spcAft>
              <a:defRPr sz="2475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2373729"/>
            <a:ext cx="2646000" cy="1003827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71475" indent="0">
              <a:spcAft>
                <a:spcPts val="0"/>
              </a:spcAft>
              <a:defRPr sz="2475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3452993"/>
            <a:ext cx="2646000" cy="1003827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71475" indent="0">
              <a:spcAft>
                <a:spcPts val="0"/>
              </a:spcAft>
              <a:defRPr sz="2475">
                <a:solidFill>
                  <a:schemeClr val="bg2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3452993"/>
            <a:ext cx="2646000" cy="1003827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71475" indent="0">
              <a:spcAft>
                <a:spcPts val="0"/>
              </a:spcAft>
              <a:defRPr sz="2475">
                <a:solidFill>
                  <a:schemeClr val="accent1"/>
                </a:solidFill>
              </a:defRPr>
            </a:lvl1pPr>
            <a:lvl2pPr marL="371475" indent="0">
              <a:lnSpc>
                <a:spcPct val="100000"/>
              </a:lnSpc>
              <a:defRPr sz="1125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8118754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fin_ja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892969"/>
            <a:ext cx="7200000" cy="3357563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175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236561"/>
            <a:ext cx="539552" cy="874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236562"/>
            <a:ext cx="827584" cy="87474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53051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" name="Object 941" hidden="1"/>
          <p:cNvGraphicFramePr>
            <a:graphicFrameLocks noChangeAspect="1"/>
          </p:cNvGraphicFramePr>
          <p:nvPr/>
        </p:nvGraphicFramePr>
        <p:xfrm>
          <a:off x="1588" y="1192"/>
          <a:ext cx="1587" cy="1190"/>
        </p:xfrm>
        <a:graphic>
          <a:graphicData uri="http://schemas.openxmlformats.org/presentationml/2006/ole">
            <p:oleObj spid="_x0000_s3088" name="think-cell Slide" r:id="rId3" imgW="270" imgH="270" progId="">
              <p:embed/>
            </p:oleObj>
          </a:graphicData>
        </a:graphic>
      </p:graphicFrame>
      <p:sp>
        <p:nvSpPr>
          <p:cNvPr id="810" name="Rectangle 809"/>
          <p:cNvSpPr/>
          <p:nvPr/>
        </p:nvSpPr>
        <p:spPr>
          <a:xfrm>
            <a:off x="755576" y="735546"/>
            <a:ext cx="8236024" cy="3950754"/>
          </a:xfrm>
          <a:prstGeom prst="rect">
            <a:avLst/>
          </a:prstGeom>
          <a:solidFill>
            <a:schemeClr val="bg1"/>
          </a:solidFill>
          <a:ln>
            <a:solidFill>
              <a:srgbClr val="F3D3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dirty="0">
              <a:solidFill>
                <a:srgbClr val="353236"/>
              </a:solidFill>
              <a:cs typeface="Helvetica"/>
            </a:endParaRPr>
          </a:p>
        </p:txBody>
      </p:sp>
      <p:sp>
        <p:nvSpPr>
          <p:cNvPr id="811" name="Rectangle 810"/>
          <p:cNvSpPr/>
          <p:nvPr/>
        </p:nvSpPr>
        <p:spPr>
          <a:xfrm>
            <a:off x="179512" y="907812"/>
            <a:ext cx="603176" cy="3878184"/>
          </a:xfrm>
          <a:prstGeom prst="rect">
            <a:avLst/>
          </a:prstGeom>
          <a:solidFill>
            <a:srgbClr val="F3D301"/>
          </a:solidFill>
          <a:ln>
            <a:solidFill>
              <a:srgbClr val="F3D3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fr-FR" sz="135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3" t="20676" r="42085" b="59351"/>
          <a:stretch>
            <a:fillRect/>
          </a:stretch>
        </p:blipFill>
        <p:spPr bwMode="auto">
          <a:xfrm>
            <a:off x="152400" y="478155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8566150" y="4812507"/>
            <a:ext cx="0" cy="2166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096" y="1012422"/>
            <a:ext cx="8485384" cy="857250"/>
          </a:xfrm>
        </p:spPr>
        <p:txBody>
          <a:bodyPr/>
          <a:lstStyle>
            <a:lvl1pPr algn="l">
              <a:lnSpc>
                <a:spcPct val="150000"/>
              </a:lnSpc>
              <a:spcBef>
                <a:spcPts val="0"/>
              </a:spcBef>
              <a:defRPr sz="21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93709"/>
            <a:ext cx="8496944" cy="240091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0"/>
          </p:nvPr>
        </p:nvSpPr>
        <p:spPr>
          <a:xfrm>
            <a:off x="400000" y="141481"/>
            <a:ext cx="8492480" cy="270030"/>
          </a:xfrm>
        </p:spPr>
        <p:txBody>
          <a:bodyPr/>
          <a:lstStyle>
            <a:lvl1pPr marL="272654" indent="-272654">
              <a:buClr>
                <a:schemeClr val="bg2"/>
              </a:buClr>
              <a:buSzPct val="150000"/>
              <a:buFont typeface="+mj-lt"/>
              <a:buAutoNum type="arabicPeriod"/>
              <a:defRPr sz="12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777036" y="4840002"/>
            <a:ext cx="366964" cy="23412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1044122-37BE-456B-9F3B-04C2FCB323F3}" type="slidenum">
              <a:rPr lang="fr-FR" smtClean="0">
                <a:solidFill>
                  <a:srgbClr val="353236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35323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576" y="735546"/>
            <a:ext cx="8236024" cy="3950754"/>
          </a:xfrm>
          <a:prstGeom prst="rect">
            <a:avLst/>
          </a:prstGeom>
          <a:solidFill>
            <a:schemeClr val="bg1"/>
          </a:solidFill>
          <a:ln>
            <a:solidFill>
              <a:srgbClr val="F3D3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dirty="0">
              <a:solidFill>
                <a:srgbClr val="353236"/>
              </a:solidFill>
              <a:cs typeface="Helvetica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9512" y="907812"/>
            <a:ext cx="603176" cy="3878184"/>
          </a:xfrm>
          <a:prstGeom prst="rect">
            <a:avLst/>
          </a:prstGeom>
          <a:solidFill>
            <a:srgbClr val="F3D301"/>
          </a:solidFill>
          <a:ln>
            <a:solidFill>
              <a:srgbClr val="F3D3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fr-FR" sz="135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3" t="20676" r="42085" b="59351"/>
          <a:stretch>
            <a:fillRect/>
          </a:stretch>
        </p:blipFill>
        <p:spPr bwMode="auto">
          <a:xfrm>
            <a:off x="152400" y="478155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/>
          <p:nvPr userDrawn="1"/>
        </p:nvCxnSpPr>
        <p:spPr>
          <a:xfrm>
            <a:off x="8566150" y="4812507"/>
            <a:ext cx="0" cy="2166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469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9" y="6465"/>
            <a:ext cx="8432789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58775" y="788502"/>
            <a:ext cx="8426450" cy="37004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c 60"/>
          <p:cNvSpPr>
            <a:spLocks/>
          </p:cNvSpPr>
          <p:nvPr userDrawn="1"/>
        </p:nvSpPr>
        <p:spPr>
          <a:xfrm rot="9233829">
            <a:off x="-441172" y="1518004"/>
            <a:ext cx="9692383" cy="1929209"/>
          </a:xfrm>
          <a:prstGeom prst="arc">
            <a:avLst>
              <a:gd name="adj1" fmla="val 11023616"/>
              <a:gd name="adj2" fmla="val 20924083"/>
            </a:avLst>
          </a:prstGeom>
          <a:ln w="127000"/>
          <a:scene3d>
            <a:camera prst="orthographicFront"/>
            <a:lightRig rig="threePt" dir="t"/>
          </a:scene3d>
          <a:sp3d>
            <a:bevelB h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fr-FR" sz="1350"/>
          </a:p>
        </p:txBody>
      </p:sp>
      <p:cxnSp>
        <p:nvCxnSpPr>
          <p:cNvPr id="42" name="Connecteur droit 41"/>
          <p:cNvCxnSpPr/>
          <p:nvPr userDrawn="1"/>
        </p:nvCxnSpPr>
        <p:spPr>
          <a:xfrm>
            <a:off x="322955" y="2483382"/>
            <a:ext cx="0" cy="1762555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25/11/2018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8777036" y="4840002"/>
            <a:ext cx="366964" cy="234124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375611"/>
          </a:xfrm>
        </p:spPr>
        <p:txBody>
          <a:bodyPr anchor="b" anchorCtr="0"/>
          <a:lstStyle>
            <a:lvl1pPr algn="r">
              <a:defRPr sz="187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Titre 6"/>
          <p:cNvSpPr txBox="1">
            <a:spLocks/>
          </p:cNvSpPr>
          <p:nvPr userDrawn="1"/>
        </p:nvSpPr>
        <p:spPr bwMode="gray">
          <a:xfrm>
            <a:off x="418407" y="3390129"/>
            <a:ext cx="1764203" cy="2896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fr-FR" sz="600" dirty="0"/>
              <a:t>Nous soutenons les projets innovants, individuels et collaboratifs, sous forme d’aides à la R&amp;D, puis de financement </a:t>
            </a:r>
            <a:br>
              <a:rPr lang="fr-FR" sz="600" dirty="0"/>
            </a:br>
            <a:r>
              <a:rPr lang="fr-FR" sz="600" dirty="0"/>
              <a:t>pour le lancement industriel </a:t>
            </a:r>
            <a:br>
              <a:rPr lang="fr-FR" sz="600" dirty="0"/>
            </a:br>
            <a:r>
              <a:rPr lang="fr-FR" sz="600" dirty="0"/>
              <a:t>et commercial, ou encore </a:t>
            </a:r>
            <a:br>
              <a:rPr lang="fr-FR" sz="600" dirty="0"/>
            </a:br>
            <a:r>
              <a:rPr lang="fr-FR" sz="600" dirty="0"/>
              <a:t>sous forme de prise de participation :</a:t>
            </a:r>
          </a:p>
          <a:p>
            <a:pPr marL="54000" indent="-54000">
              <a:spcBef>
                <a:spcPts val="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Aide à l’Innovation : subvention, </a:t>
            </a:r>
            <a:br>
              <a:rPr lang="fr-FR" sz="525" dirty="0">
                <a:latin typeface="+mn-lt"/>
              </a:rPr>
            </a:br>
            <a:r>
              <a:rPr lang="fr-FR" sz="525" dirty="0">
                <a:latin typeface="+mn-lt"/>
              </a:rPr>
              <a:t>avance remboursable, prêts à taux zéro</a:t>
            </a:r>
          </a:p>
          <a:p>
            <a:pPr marL="54000" indent="-54000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Prêt d’Amorçage pour préparer</a:t>
            </a:r>
            <a:r>
              <a:rPr lang="fr-FR" sz="525" baseline="0" dirty="0">
                <a:latin typeface="+mn-lt"/>
              </a:rPr>
              <a:t> </a:t>
            </a:r>
            <a:br>
              <a:rPr lang="fr-FR" sz="525" baseline="0" dirty="0">
                <a:latin typeface="+mn-lt"/>
              </a:rPr>
            </a:br>
            <a:r>
              <a:rPr lang="fr-FR" sz="525" dirty="0">
                <a:latin typeface="+mn-lt"/>
              </a:rPr>
              <a:t>la levée de fonds</a:t>
            </a:r>
          </a:p>
          <a:p>
            <a:pPr marL="54000" indent="-54000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Prêt Innovation pour lancer </a:t>
            </a:r>
            <a:br>
              <a:rPr lang="fr-FR" sz="525" dirty="0">
                <a:latin typeface="+mn-lt"/>
              </a:rPr>
            </a:br>
            <a:r>
              <a:rPr lang="fr-FR" sz="525" dirty="0">
                <a:latin typeface="+mn-lt"/>
              </a:rPr>
              <a:t>sur le marché des produits </a:t>
            </a:r>
            <a:br>
              <a:rPr lang="fr-FR" sz="525" dirty="0">
                <a:latin typeface="+mn-lt"/>
              </a:rPr>
            </a:br>
            <a:r>
              <a:rPr lang="fr-FR" sz="525" dirty="0">
                <a:latin typeface="+mn-lt"/>
              </a:rPr>
              <a:t>et services innovants</a:t>
            </a:r>
          </a:p>
          <a:p>
            <a:pPr marL="54000" indent="-54000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Investissement en fonds propres,</a:t>
            </a:r>
            <a:r>
              <a:rPr lang="fr-FR" sz="525" baseline="0" dirty="0">
                <a:latin typeface="+mn-lt"/>
              </a:rPr>
              <a:t> </a:t>
            </a:r>
            <a:br>
              <a:rPr lang="fr-FR" sz="525" baseline="0" dirty="0">
                <a:latin typeface="+mn-lt"/>
              </a:rPr>
            </a:br>
            <a:r>
              <a:rPr lang="fr-FR" sz="525" dirty="0">
                <a:latin typeface="+mn-lt"/>
              </a:rPr>
              <a:t>en direct ou </a:t>
            </a:r>
            <a:r>
              <a:rPr lang="fr-FR" sz="525" b="0" i="1" baseline="0" dirty="0">
                <a:latin typeface="+mn-lt"/>
              </a:rPr>
              <a:t>via</a:t>
            </a:r>
            <a:r>
              <a:rPr lang="fr-FR" sz="525" dirty="0">
                <a:latin typeface="+mn-lt"/>
              </a:rPr>
              <a:t> les fonds partenaires</a:t>
            </a:r>
            <a:endParaRPr lang="fr-FR" sz="150" dirty="0">
              <a:latin typeface="+mn-lt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2484315" y="1477039"/>
            <a:ext cx="0" cy="2483867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4674500" y="3472132"/>
            <a:ext cx="0" cy="1292339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 flipH="1">
            <a:off x="7092280" y="1005576"/>
            <a:ext cx="13666" cy="1296144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>
            <a:off x="8919164" y="1560788"/>
            <a:ext cx="0" cy="2092773"/>
          </a:xfrm>
          <a:prstGeom prst="line">
            <a:avLst/>
          </a:prstGeom>
          <a:ln>
            <a:solidFill>
              <a:srgbClr val="726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6"/>
          <p:cNvSpPr txBox="1">
            <a:spLocks/>
          </p:cNvSpPr>
          <p:nvPr userDrawn="1"/>
        </p:nvSpPr>
        <p:spPr bwMode="gray">
          <a:xfrm>
            <a:off x="2565066" y="2736181"/>
            <a:ext cx="2078943" cy="5376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" dirty="0"/>
              <a:t>Nous intervenons en cofinancement </a:t>
            </a:r>
            <a:br>
              <a:rPr lang="fr-FR" sz="600" dirty="0"/>
            </a:br>
            <a:r>
              <a:rPr lang="fr-FR" sz="600" dirty="0"/>
              <a:t>aux côtés des banques pour </a:t>
            </a:r>
            <a:br>
              <a:rPr lang="fr-FR" sz="600" dirty="0"/>
            </a:br>
            <a:r>
              <a:rPr lang="fr-FR" sz="600" dirty="0"/>
              <a:t>les investissements  </a:t>
            </a:r>
            <a:br>
              <a:rPr lang="fr-FR" sz="600" dirty="0"/>
            </a:br>
            <a:r>
              <a:rPr lang="fr-FR" sz="600" dirty="0"/>
              <a:t>des entreprises de toutes tailles :</a:t>
            </a:r>
          </a:p>
          <a:p>
            <a:pPr marL="54000" indent="-54000" algn="l">
              <a:spcBef>
                <a:spcPts val="4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Prêt à moyen et long terme 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Crédit-bail mobilier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Crédit-bail immobilier</a:t>
            </a:r>
            <a:endParaRPr lang="fr-FR" sz="600" dirty="0"/>
          </a:p>
          <a:p>
            <a:pPr algn="l"/>
            <a:endParaRPr lang="fr-FR" sz="600" dirty="0"/>
          </a:p>
          <a:p>
            <a:pPr algn="l"/>
            <a:r>
              <a:rPr lang="fr-FR" sz="600" dirty="0"/>
              <a:t>Nous proposons des Prêts de Développement,</a:t>
            </a:r>
          </a:p>
          <a:p>
            <a:pPr algn="l"/>
            <a:r>
              <a:rPr lang="fr-FR" sz="600" dirty="0"/>
              <a:t>longs et patients, sans prise de garantie, </a:t>
            </a:r>
            <a:br>
              <a:rPr lang="fr-FR" sz="600" dirty="0"/>
            </a:br>
            <a:r>
              <a:rPr lang="fr-FR" sz="600" dirty="0"/>
              <a:t>pour financer l’immatériel et les besoins </a:t>
            </a:r>
            <a:br>
              <a:rPr lang="fr-FR" sz="600" dirty="0"/>
            </a:br>
            <a:r>
              <a:rPr lang="fr-FR" sz="600" dirty="0"/>
              <a:t>en fonds de roulement :</a:t>
            </a:r>
          </a:p>
          <a:p>
            <a:pPr marL="54000" indent="-54000" algn="l">
              <a:spcBef>
                <a:spcPts val="4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Prêt Croissance, Prêt d’Avenir 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Prêt Vert, Prêt Numérique… à taux bonifié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Prêts Participatifs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  <a:tabLst>
                <a:tab pos="873919" algn="l"/>
              </a:tabLst>
            </a:pPr>
            <a:endParaRPr lang="fr-FR" sz="525" dirty="0">
              <a:latin typeface="+mn-lt"/>
            </a:endParaRPr>
          </a:p>
          <a:p>
            <a:r>
              <a:rPr lang="fr-FR" sz="600" dirty="0"/>
              <a:t>Nous renforçons la trésorerie des entreprises  :</a:t>
            </a:r>
          </a:p>
          <a:p>
            <a:pPr algn="just"/>
            <a:endParaRPr lang="fr-FR" sz="375" dirty="0"/>
          </a:p>
          <a:p>
            <a:pPr marL="54000" indent="-54000"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Mobilisation des créances publiques et privées</a:t>
            </a:r>
            <a:r>
              <a:rPr lang="fr-FR" sz="525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marL="54000" indent="-54000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Préfinancement du Crédit d’Impôt 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 Compétitivité Emploi</a:t>
            </a:r>
            <a:r>
              <a:rPr lang="fr-FR" sz="525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(</a:t>
            </a: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CICE)    </a:t>
            </a:r>
            <a:b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</a:b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 </a:t>
            </a:r>
            <a:r>
              <a:rPr lang="fr-FR" sz="525" b="0" i="0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et</a:t>
            </a:r>
            <a:r>
              <a:rPr lang="fr-FR" sz="525" b="0" i="0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fr-FR" sz="525" b="0" i="0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du Crédit d’Impôt Recherche (C</a:t>
            </a: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IR)</a:t>
            </a:r>
            <a:endParaRPr lang="fr-FR" sz="525" dirty="0">
              <a:latin typeface="+mn-lt"/>
            </a:endParaRPr>
          </a:p>
        </p:txBody>
      </p:sp>
      <p:sp>
        <p:nvSpPr>
          <p:cNvPr id="38" name="Titre 6"/>
          <p:cNvSpPr txBox="1">
            <a:spLocks/>
          </p:cNvSpPr>
          <p:nvPr userDrawn="1"/>
        </p:nvSpPr>
        <p:spPr bwMode="gray">
          <a:xfrm>
            <a:off x="4795369" y="4548448"/>
            <a:ext cx="1980233" cy="2896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" dirty="0"/>
              <a:t>Nous apportons aux banques</a:t>
            </a:r>
          </a:p>
          <a:p>
            <a:pPr algn="l"/>
            <a:r>
              <a:rPr lang="fr-FR" sz="600" dirty="0"/>
              <a:t>notre garantie à hauteur</a:t>
            </a:r>
            <a:r>
              <a:rPr lang="fr-FR" sz="600" baseline="0" dirty="0"/>
              <a:t> de 40 % à 60 % </a:t>
            </a:r>
            <a:endParaRPr lang="fr-FR" sz="600" dirty="0"/>
          </a:p>
          <a:p>
            <a:pPr algn="l"/>
            <a:r>
              <a:rPr lang="fr-FR" sz="600" dirty="0"/>
              <a:t>pour les inciter à financer les PME</a:t>
            </a:r>
          </a:p>
          <a:p>
            <a:pPr algn="l"/>
            <a:r>
              <a:rPr lang="fr-FR" sz="600" dirty="0"/>
              <a:t>dans les phases les plus risquées :</a:t>
            </a:r>
          </a:p>
          <a:p>
            <a:pPr algn="l"/>
            <a:endParaRPr lang="fr-FR" sz="375" dirty="0"/>
          </a:p>
          <a:p>
            <a:pPr marL="54000" indent="-54000" algn="l"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Création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Reprise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Innovation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International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Développement</a:t>
            </a:r>
          </a:p>
          <a:p>
            <a:pPr marL="54000" indent="-54000" algn="l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Renforcement</a:t>
            </a:r>
            <a:r>
              <a:rPr lang="fr-FR" sz="525" baseline="0" dirty="0">
                <a:latin typeface="+mn-lt"/>
              </a:rPr>
              <a:t> de la trésorerie*</a:t>
            </a:r>
            <a:endParaRPr lang="fr-FR" sz="525" dirty="0">
              <a:latin typeface="+mn-lt"/>
            </a:endParaRPr>
          </a:p>
          <a:p>
            <a:pPr algn="l">
              <a:spcBef>
                <a:spcPts val="150"/>
              </a:spcBef>
            </a:pPr>
            <a:endParaRPr lang="fr-FR" sz="525" dirty="0">
              <a:latin typeface="+mn-lt"/>
            </a:endParaRPr>
          </a:p>
        </p:txBody>
      </p:sp>
      <p:sp>
        <p:nvSpPr>
          <p:cNvPr id="39" name="Titre 6"/>
          <p:cNvSpPr txBox="1">
            <a:spLocks/>
          </p:cNvSpPr>
          <p:nvPr userDrawn="1"/>
        </p:nvSpPr>
        <p:spPr bwMode="gray">
          <a:xfrm>
            <a:off x="4644008" y="1481362"/>
            <a:ext cx="2304256" cy="6212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600" dirty="0"/>
              <a:t>Nous prenons des participations</a:t>
            </a:r>
            <a:r>
              <a:rPr lang="fr-FR" sz="600" baseline="0" dirty="0"/>
              <a:t> </a:t>
            </a:r>
            <a:r>
              <a:rPr lang="fr-FR" sz="600" dirty="0"/>
              <a:t>minoritaires </a:t>
            </a:r>
            <a:br>
              <a:rPr lang="fr-FR" sz="600" dirty="0"/>
            </a:br>
            <a:r>
              <a:rPr lang="fr-FR" sz="600" dirty="0"/>
              <a:t>dans les entreprises</a:t>
            </a:r>
            <a:r>
              <a:rPr lang="fr-FR" sz="600" baseline="0" dirty="0"/>
              <a:t> </a:t>
            </a:r>
            <a:r>
              <a:rPr lang="fr-FR" sz="600" dirty="0"/>
              <a:t>de croissance, de l’amorçage</a:t>
            </a:r>
          </a:p>
          <a:p>
            <a:pPr algn="r"/>
            <a:r>
              <a:rPr lang="fr-FR" sz="600" dirty="0"/>
              <a:t>à la transmission, le plus souvent aux côtés </a:t>
            </a:r>
            <a:br>
              <a:rPr lang="fr-FR" sz="600" dirty="0"/>
            </a:br>
            <a:r>
              <a:rPr lang="fr-FR" sz="600" dirty="0"/>
              <a:t>de fonds privés, nationaux ou régionaux </a:t>
            </a:r>
            <a:r>
              <a:rPr lang="fr-FR" sz="600" b="1" dirty="0"/>
              <a:t>:</a:t>
            </a:r>
            <a:endParaRPr lang="fr-FR" sz="600" dirty="0"/>
          </a:p>
          <a:p>
            <a:pPr marL="54000" indent="-54000" algn="r">
              <a:spcBef>
                <a:spcPts val="4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Prise de participation dans</a:t>
            </a:r>
            <a:r>
              <a:rPr lang="fr-FR" sz="525" baseline="0" dirty="0">
                <a:latin typeface="+mn-lt"/>
              </a:rPr>
              <a:t> </a:t>
            </a:r>
            <a:r>
              <a:rPr lang="fr-FR" sz="525" dirty="0">
                <a:latin typeface="+mn-lt"/>
              </a:rPr>
              <a:t>l’entreprise, </a:t>
            </a:r>
            <a:br>
              <a:rPr lang="fr-FR" sz="525" dirty="0">
                <a:latin typeface="+mn-lt"/>
              </a:rPr>
            </a:br>
            <a:r>
              <a:rPr lang="fr-FR" sz="525" dirty="0">
                <a:latin typeface="+mn-lt"/>
              </a:rPr>
              <a:t>quelle que soit sa taille </a:t>
            </a:r>
          </a:p>
          <a:p>
            <a:pPr marL="54000" indent="-54000" algn="r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Obligations convertibles</a:t>
            </a:r>
          </a:p>
          <a:p>
            <a:pPr marL="54000" indent="-54000" algn="r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endParaRPr lang="fr-FR" sz="525" dirty="0">
              <a:latin typeface="+mn-lt"/>
            </a:endParaRPr>
          </a:p>
          <a:p>
            <a:pPr algn="r"/>
            <a:r>
              <a:rPr lang="fr-FR" sz="600" b="0" dirty="0"/>
              <a:t>Nous investissons aux côtés d'acteurs publics </a:t>
            </a:r>
          </a:p>
          <a:p>
            <a:pPr algn="r"/>
            <a:r>
              <a:rPr lang="fr-FR" sz="600" b="0" dirty="0"/>
              <a:t>et privés dans des fonds de capital investissement </a:t>
            </a:r>
          </a:p>
          <a:p>
            <a:pPr algn="r"/>
            <a:r>
              <a:rPr lang="fr-FR" sz="600" b="0" dirty="0"/>
              <a:t>qui investissent eux-mêmes dans des</a:t>
            </a:r>
            <a:r>
              <a:rPr lang="fr-FR" sz="600" b="0" baseline="0" dirty="0"/>
              <a:t> PME </a:t>
            </a:r>
            <a:r>
              <a:rPr lang="fr-FR" sz="600" b="0" dirty="0"/>
              <a:t>:</a:t>
            </a:r>
          </a:p>
          <a:p>
            <a:pPr marL="54000" indent="-54000" algn="r">
              <a:spcBef>
                <a:spcPts val="4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Plus</a:t>
            </a:r>
            <a:r>
              <a:rPr lang="fr-FR" sz="525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fr-FR" sz="525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de 260 </a:t>
            </a:r>
            <a:r>
              <a:rPr lang="fr-FR" sz="525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fonds partenaires </a:t>
            </a:r>
            <a:br>
              <a:rPr lang="fr-FR" sz="525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</a:br>
            <a:r>
              <a:rPr lang="fr-FR" sz="525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dont 95 </a:t>
            </a:r>
            <a:r>
              <a:rPr lang="fr-FR" sz="525" kern="120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fonds régionaux</a:t>
            </a:r>
            <a:endParaRPr lang="fr-FR" sz="525" dirty="0">
              <a:latin typeface="+mn-lt"/>
            </a:endParaRPr>
          </a:p>
        </p:txBody>
      </p:sp>
      <p:sp>
        <p:nvSpPr>
          <p:cNvPr id="40" name="Titre 6"/>
          <p:cNvSpPr txBox="1">
            <a:spLocks/>
          </p:cNvSpPr>
          <p:nvPr userDrawn="1"/>
        </p:nvSpPr>
        <p:spPr bwMode="gray">
          <a:xfrm>
            <a:off x="6588225" y="2553729"/>
            <a:ext cx="2184679" cy="10998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600" dirty="0"/>
              <a:t>Nous accompagnons</a:t>
            </a:r>
            <a:r>
              <a:rPr lang="fr-FR" sz="600" baseline="0" dirty="0"/>
              <a:t>  </a:t>
            </a:r>
          </a:p>
          <a:p>
            <a:pPr algn="r"/>
            <a:r>
              <a:rPr lang="fr-FR" sz="600" dirty="0"/>
              <a:t>les projets à l’export</a:t>
            </a:r>
            <a:r>
              <a:rPr lang="fr-FR" sz="600" baseline="0" dirty="0"/>
              <a:t> </a:t>
            </a:r>
            <a:br>
              <a:rPr lang="fr-FR" sz="600" baseline="0" dirty="0"/>
            </a:br>
            <a:r>
              <a:rPr lang="fr-FR" sz="600" dirty="0"/>
              <a:t>avec Business France </a:t>
            </a:r>
          </a:p>
          <a:p>
            <a:pPr algn="r"/>
            <a:r>
              <a:rPr lang="fr-FR" sz="600" dirty="0"/>
              <a:t>et Coface,</a:t>
            </a:r>
            <a:r>
              <a:rPr lang="fr-FR" sz="600" baseline="0" dirty="0"/>
              <a:t>  </a:t>
            </a:r>
            <a:r>
              <a:rPr lang="fr-FR" sz="600" dirty="0"/>
              <a:t>nos partenaires </a:t>
            </a:r>
            <a:br>
              <a:rPr lang="fr-FR" sz="600" dirty="0"/>
            </a:br>
            <a:r>
              <a:rPr lang="fr-FR" sz="600" dirty="0"/>
              <a:t>de Bpifrance Export :</a:t>
            </a:r>
          </a:p>
          <a:p>
            <a:pPr marL="54000" indent="-54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Symbol" pitchFamily="18" charset="2"/>
              <a:buChar char="·"/>
              <a:tabLst/>
            </a:pPr>
            <a:r>
              <a:rPr lang="fr-FR" sz="525" dirty="0">
                <a:latin typeface="+mn-lt"/>
              </a:rPr>
              <a:t>Accompagnement au développement </a:t>
            </a:r>
            <a:br>
              <a:rPr lang="fr-FR" sz="525" dirty="0">
                <a:latin typeface="+mn-lt"/>
              </a:rPr>
            </a:br>
            <a:r>
              <a:rPr lang="fr-FR" sz="525" dirty="0">
                <a:latin typeface="+mn-lt"/>
              </a:rPr>
              <a:t>ou à l’implantation</a:t>
            </a:r>
            <a:r>
              <a:rPr lang="fr-FR" sz="525" baseline="0" dirty="0">
                <a:latin typeface="+mn-lt"/>
              </a:rPr>
              <a:t> </a:t>
            </a:r>
            <a:r>
              <a:rPr lang="fr-FR" sz="525" dirty="0">
                <a:latin typeface="+mn-lt"/>
              </a:rPr>
              <a:t>(</a:t>
            </a:r>
            <a:r>
              <a:rPr lang="fr-FR" sz="525" b="1" dirty="0">
                <a:latin typeface="+mn-lt"/>
              </a:rPr>
              <a:t>Business France</a:t>
            </a:r>
            <a:r>
              <a:rPr lang="fr-FR" sz="525" dirty="0">
                <a:latin typeface="+mn-lt"/>
              </a:rPr>
              <a:t>)</a:t>
            </a:r>
          </a:p>
          <a:p>
            <a:pPr marL="54000" indent="-54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Assurance Prospection, caution,</a:t>
            </a:r>
            <a:r>
              <a:rPr lang="fr-FR" sz="525" baseline="0" dirty="0">
                <a:latin typeface="+mn-lt"/>
              </a:rPr>
              <a:t> </a:t>
            </a:r>
            <a:r>
              <a:rPr lang="fr-FR" sz="525" dirty="0">
                <a:latin typeface="+mn-lt"/>
              </a:rPr>
              <a:t>préfinancement</a:t>
            </a:r>
            <a:r>
              <a:rPr lang="fr-FR" sz="525" baseline="0" dirty="0">
                <a:latin typeface="+mn-lt"/>
              </a:rPr>
              <a:t>, </a:t>
            </a:r>
            <a:br>
              <a:rPr lang="fr-FR" sz="525" baseline="0" dirty="0">
                <a:latin typeface="+mn-lt"/>
              </a:rPr>
            </a:br>
            <a:r>
              <a:rPr lang="fr-FR" sz="525" baseline="0" dirty="0">
                <a:latin typeface="+mn-lt"/>
              </a:rPr>
              <a:t>crédit, change, investissement </a:t>
            </a:r>
            <a:r>
              <a:rPr lang="fr-FR" sz="525" dirty="0">
                <a:latin typeface="+mn-lt"/>
              </a:rPr>
              <a:t>(</a:t>
            </a:r>
            <a:r>
              <a:rPr lang="fr-FR" sz="525" b="1" dirty="0">
                <a:latin typeface="+mn-lt"/>
              </a:rPr>
              <a:t>Coface</a:t>
            </a:r>
            <a:r>
              <a:rPr lang="fr-FR" sz="525" dirty="0">
                <a:latin typeface="+mn-lt"/>
              </a:rPr>
              <a:t>)</a:t>
            </a:r>
          </a:p>
          <a:p>
            <a:pPr marL="54000" indent="-54000" algn="r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Prêt</a:t>
            </a:r>
            <a:r>
              <a:rPr lang="fr-FR" sz="525" baseline="0" dirty="0">
                <a:latin typeface="+mn-lt"/>
              </a:rPr>
              <a:t> Croissance International</a:t>
            </a:r>
            <a:endParaRPr lang="fr-FR" sz="525" dirty="0">
              <a:latin typeface="+mn-lt"/>
            </a:endParaRPr>
          </a:p>
          <a:p>
            <a:pPr marL="54000" indent="-54000" algn="r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latin typeface="+mn-lt"/>
              </a:rPr>
              <a:t>Fonds Propres (</a:t>
            </a:r>
            <a:r>
              <a:rPr lang="fr-FR" sz="525" b="1" dirty="0">
                <a:latin typeface="+mn-lt"/>
              </a:rPr>
              <a:t>Bpifrance</a:t>
            </a:r>
            <a:r>
              <a:rPr lang="fr-FR" sz="525" dirty="0">
                <a:latin typeface="+mn-lt"/>
              </a:rPr>
              <a:t>)</a:t>
            </a:r>
          </a:p>
          <a:p>
            <a:pPr marL="54000" indent="-54000" algn="r">
              <a:spcBef>
                <a:spcPts val="150"/>
              </a:spcBef>
              <a:buClr>
                <a:schemeClr val="accent2"/>
              </a:buClr>
              <a:buFont typeface="Symbol" pitchFamily="18" charset="2"/>
              <a:buChar char="·"/>
            </a:pPr>
            <a:r>
              <a:rPr lang="fr-FR" sz="525" dirty="0">
                <a:solidFill>
                  <a:schemeClr val="accent2"/>
                </a:solidFill>
                <a:latin typeface="+mn-lt"/>
              </a:rPr>
              <a:t>Garantie des financements </a:t>
            </a:r>
          </a:p>
          <a:p>
            <a:pPr marL="0" indent="0" algn="r">
              <a:spcBef>
                <a:spcPts val="15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fr-FR" sz="525" dirty="0">
                <a:solidFill>
                  <a:schemeClr val="accent2"/>
                </a:solidFill>
                <a:latin typeface="+mn-lt"/>
              </a:rPr>
              <a:t>Bancaires</a:t>
            </a:r>
            <a:r>
              <a:rPr lang="fr-FR" sz="525" baseline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525" dirty="0">
                <a:solidFill>
                  <a:schemeClr val="accent2"/>
                </a:solidFill>
                <a:latin typeface="+mn-lt"/>
              </a:rPr>
              <a:t>dédiés à</a:t>
            </a:r>
            <a:r>
              <a:rPr lang="fr-FR" sz="525" baseline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525" dirty="0">
                <a:solidFill>
                  <a:schemeClr val="accent2"/>
                </a:solidFill>
                <a:latin typeface="+mn-lt"/>
              </a:rPr>
              <a:t>l’international (</a:t>
            </a:r>
            <a:r>
              <a:rPr lang="fr-FR" sz="525" b="1" dirty="0">
                <a:solidFill>
                  <a:schemeClr val="accent2"/>
                </a:solidFill>
                <a:latin typeface="+mn-lt"/>
              </a:rPr>
              <a:t>Bpifrance</a:t>
            </a:r>
            <a:r>
              <a:rPr lang="fr-FR" sz="525" dirty="0">
                <a:latin typeface="+mn-lt"/>
              </a:rPr>
              <a:t>)  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60032" y="4884167"/>
            <a:ext cx="1844746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5" dirty="0">
                <a:solidFill>
                  <a:schemeClr val="accent2"/>
                </a:solidFill>
              </a:rPr>
              <a:t>* Jusqu’à 70 % avec les</a:t>
            </a:r>
            <a:r>
              <a:rPr lang="fr-FR" sz="525" baseline="0" dirty="0">
                <a:solidFill>
                  <a:schemeClr val="accent2"/>
                </a:solidFill>
              </a:rPr>
              <a:t> Régions</a:t>
            </a:r>
            <a:endParaRPr lang="fr-FR" sz="525" dirty="0">
              <a:solidFill>
                <a:schemeClr val="accent2"/>
              </a:solidFill>
            </a:endParaRPr>
          </a:p>
        </p:txBody>
      </p:sp>
      <p:sp>
        <p:nvSpPr>
          <p:cNvPr id="45" name="Ellipse 44"/>
          <p:cNvSpPr>
            <a:spLocks noChangeAspect="1"/>
          </p:cNvSpPr>
          <p:nvPr userDrawn="1"/>
        </p:nvSpPr>
        <p:spPr>
          <a:xfrm>
            <a:off x="336320" y="3956109"/>
            <a:ext cx="1008000" cy="756000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900" dirty="0">
                <a:solidFill>
                  <a:schemeClr val="accent2"/>
                </a:solidFill>
                <a:latin typeface="+mj-lt"/>
              </a:rPr>
              <a:t>INNOVATION</a:t>
            </a:r>
            <a:endParaRPr lang="fr-FR" sz="9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6" name="Ellipse 45"/>
          <p:cNvSpPr>
            <a:spLocks noChangeAspect="1"/>
          </p:cNvSpPr>
          <p:nvPr userDrawn="1"/>
        </p:nvSpPr>
        <p:spPr>
          <a:xfrm>
            <a:off x="4572000" y="2931812"/>
            <a:ext cx="1008000" cy="756000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900" dirty="0">
                <a:solidFill>
                  <a:schemeClr val="accent2"/>
                </a:solidFill>
                <a:latin typeface="+mj-lt"/>
              </a:rPr>
              <a:t>GARANTIE</a:t>
            </a:r>
          </a:p>
        </p:txBody>
      </p:sp>
      <p:sp>
        <p:nvSpPr>
          <p:cNvPr id="47" name="Ellipse 46"/>
          <p:cNvSpPr>
            <a:spLocks noChangeAspect="1"/>
          </p:cNvSpPr>
          <p:nvPr userDrawn="1"/>
        </p:nvSpPr>
        <p:spPr>
          <a:xfrm>
            <a:off x="6372200" y="2175728"/>
            <a:ext cx="1008000" cy="756000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900" dirty="0">
                <a:solidFill>
                  <a:schemeClr val="accent2"/>
                </a:solidFill>
                <a:latin typeface="+mj-lt"/>
              </a:rPr>
              <a:t>FONDS</a:t>
            </a:r>
          </a:p>
          <a:p>
            <a:pPr algn="ctr"/>
            <a:r>
              <a:rPr lang="fr-FR" sz="900" dirty="0">
                <a:solidFill>
                  <a:schemeClr val="accent2"/>
                </a:solidFill>
                <a:latin typeface="+mj-lt"/>
              </a:rPr>
              <a:t>PROPRES</a:t>
            </a:r>
          </a:p>
        </p:txBody>
      </p:sp>
      <p:sp>
        <p:nvSpPr>
          <p:cNvPr id="48" name="Ellipse 47"/>
          <p:cNvSpPr>
            <a:spLocks noChangeAspect="1"/>
          </p:cNvSpPr>
          <p:nvPr userDrawn="1"/>
        </p:nvSpPr>
        <p:spPr>
          <a:xfrm>
            <a:off x="7956376" y="1041602"/>
            <a:ext cx="1008000" cy="756000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900" dirty="0">
                <a:solidFill>
                  <a:schemeClr val="accent2"/>
                </a:solidFill>
                <a:latin typeface="+mj-lt"/>
              </a:rPr>
              <a:t>EXPORT</a:t>
            </a:r>
          </a:p>
        </p:txBody>
      </p:sp>
      <p:sp>
        <p:nvSpPr>
          <p:cNvPr id="49" name="Ellipse 48"/>
          <p:cNvSpPr>
            <a:spLocks noChangeAspect="1"/>
          </p:cNvSpPr>
          <p:nvPr userDrawn="1"/>
        </p:nvSpPr>
        <p:spPr>
          <a:xfrm>
            <a:off x="2500969" y="3489936"/>
            <a:ext cx="1008000" cy="756000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rmAutofit/>
          </a:bodyPr>
          <a:lstStyle/>
          <a:p>
            <a:pPr algn="ctr"/>
            <a:r>
              <a:rPr lang="fr-FR" sz="900" dirty="0">
                <a:solidFill>
                  <a:schemeClr val="accent2"/>
                </a:solidFill>
                <a:latin typeface="+mj-lt"/>
              </a:rPr>
              <a:t>FINANCEMENT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6205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5913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04934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1166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14594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4231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11781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3072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01457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084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4688012"/>
            <a:ext cx="393006" cy="375611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688012"/>
            <a:ext cx="6192688" cy="375611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6465"/>
            <a:ext cx="843420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92" y="789363"/>
            <a:ext cx="3861373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4896036" y="789363"/>
            <a:ext cx="3888234" cy="35885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21903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422826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00685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02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r 21"/>
          <p:cNvGrpSpPr/>
          <p:nvPr userDrawn="1"/>
        </p:nvGrpSpPr>
        <p:grpSpPr>
          <a:xfrm>
            <a:off x="0" y="4535955"/>
            <a:ext cx="9144000" cy="619012"/>
            <a:chOff x="0" y="6047940"/>
            <a:chExt cx="9144000" cy="825349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6417476"/>
              <a:ext cx="9144000" cy="4558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Triangle rectangle 23"/>
            <p:cNvSpPr/>
            <p:nvPr userDrawn="1"/>
          </p:nvSpPr>
          <p:spPr>
            <a:xfrm flipH="1">
              <a:off x="0" y="6047940"/>
              <a:ext cx="9144000" cy="369536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2000" y="985500"/>
            <a:ext cx="8460000" cy="3479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 sous-titre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7"/>
            <a:endParaRPr lang="fr-FR" dirty="0"/>
          </a:p>
          <a:p>
            <a:pPr lvl="8"/>
            <a:r>
              <a:rPr lang="fr-FR" dirty="0"/>
              <a:t>Neuvième niveau</a:t>
            </a:r>
          </a:p>
          <a:p>
            <a:pPr lvl="7"/>
            <a:endParaRPr lang="fr-FR" dirty="0"/>
          </a:p>
          <a:p>
            <a:pPr lvl="7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V="1">
            <a:off x="8697885" y="4867005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0264" y="6465"/>
            <a:ext cx="847289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48906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LOGO Bpifrance 2015 impact_fond jaune_RVB.png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4269" y="4878868"/>
            <a:ext cx="600179" cy="1705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2" r:id="rId2"/>
    <p:sldLayoutId id="2147483662" r:id="rId3"/>
    <p:sldLayoutId id="2147483717" r:id="rId4"/>
    <p:sldLayoutId id="2147483666" r:id="rId5"/>
    <p:sldLayoutId id="2147483667" r:id="rId6"/>
    <p:sldLayoutId id="2147483701" r:id="rId7"/>
    <p:sldLayoutId id="2147483673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650" r:id="rId14"/>
    <p:sldLayoutId id="2147483674" r:id="rId15"/>
    <p:sldLayoutId id="2147483671" r:id="rId16"/>
    <p:sldLayoutId id="2147483709" r:id="rId17"/>
    <p:sldLayoutId id="2147483707" r:id="rId18"/>
    <p:sldLayoutId id="2147483710" r:id="rId19"/>
    <p:sldLayoutId id="2147483708" r:id="rId20"/>
    <p:sldLayoutId id="2147483711" r:id="rId21"/>
    <p:sldLayoutId id="2147483713" r:id="rId22"/>
    <p:sldLayoutId id="2147483714" r:id="rId23"/>
    <p:sldLayoutId id="2147483715" r:id="rId24"/>
    <p:sldLayoutId id="2147483716" r:id="rId25"/>
    <p:sldLayoutId id="2147483718" r:id="rId26"/>
    <p:sldLayoutId id="2147483668" r:id="rId27"/>
    <p:sldLayoutId id="2147483676" r:id="rId28"/>
    <p:sldLayoutId id="2147483661" r:id="rId29"/>
    <p:sldLayoutId id="2147483719" r:id="rId30"/>
    <p:sldLayoutId id="2147483720" r:id="rId31"/>
    <p:sldLayoutId id="2147483721" r:id="rId32"/>
    <p:sldLayoutId id="2147483770" r:id="rId33"/>
    <p:sldLayoutId id="2147483783" r:id="rId34"/>
  </p:sldLayoutIdLst>
  <p:hf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85000"/>
        </a:lnSpc>
        <a:spcBef>
          <a:spcPts val="0"/>
        </a:spcBef>
        <a:spcAft>
          <a:spcPts val="2250"/>
        </a:spcAft>
        <a:buFont typeface="Arial" pitchFamily="34" charset="0"/>
        <a:buNone/>
        <a:defRPr sz="1800" b="0" kern="1200">
          <a:solidFill>
            <a:srgbClr val="FFCD00"/>
          </a:solidFill>
          <a:latin typeface="+mj-lt"/>
          <a:ea typeface="+mn-ea"/>
          <a:cs typeface="+mn-cs"/>
        </a:defRPr>
      </a:lvl1pPr>
      <a:lvl2pPr marL="0" indent="0" algn="just" defTabSz="68578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b="1" kern="1200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685783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975" kern="1200">
          <a:solidFill>
            <a:srgbClr val="5E514D"/>
          </a:solidFill>
          <a:latin typeface="+mn-lt"/>
          <a:ea typeface="+mn-ea"/>
          <a:cs typeface="+mn-cs"/>
        </a:defRPr>
      </a:lvl3pPr>
      <a:lvl4pPr marL="269993" indent="-134997" algn="just" defTabSz="685783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900" kern="1200">
          <a:solidFill>
            <a:srgbClr val="5E514D"/>
          </a:solidFill>
          <a:latin typeface="+mn-lt"/>
          <a:ea typeface="+mn-ea"/>
          <a:cs typeface="+mn-cs"/>
        </a:defRPr>
      </a:lvl4pPr>
      <a:lvl5pPr marL="269993" indent="0" algn="just" defTabSz="685783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900" kern="1200">
          <a:solidFill>
            <a:srgbClr val="5E514D"/>
          </a:solidFill>
          <a:latin typeface="+mn-lt"/>
          <a:ea typeface="+mn-ea"/>
          <a:cs typeface="+mn-cs"/>
        </a:defRPr>
      </a:lvl5pPr>
      <a:lvl6pPr marL="539987" indent="-134997" algn="just" defTabSz="671496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539987" indent="0" algn="just" defTabSz="67149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809980" indent="-135728" algn="just" defTabSz="671496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80000"/>
        <a:buFont typeface="Wingdings" pitchFamily="2" charset="2"/>
        <a:buChar char="l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spcBef>
          <a:spcPct val="20000"/>
        </a:spcBef>
        <a:buFontTx/>
        <a:buNone/>
        <a:defRPr sz="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r 21"/>
          <p:cNvGrpSpPr/>
          <p:nvPr userDrawn="1"/>
        </p:nvGrpSpPr>
        <p:grpSpPr>
          <a:xfrm>
            <a:off x="0" y="4535955"/>
            <a:ext cx="9144000" cy="619012"/>
            <a:chOff x="0" y="6047940"/>
            <a:chExt cx="9144000" cy="825349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6417476"/>
              <a:ext cx="9144000" cy="4558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Triangle rectangle 23"/>
            <p:cNvSpPr/>
            <p:nvPr userDrawn="1"/>
          </p:nvSpPr>
          <p:spPr>
            <a:xfrm flipH="1">
              <a:off x="0" y="6047940"/>
              <a:ext cx="9144000" cy="369536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2000" y="985500"/>
            <a:ext cx="8460000" cy="3479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 sous-titre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7"/>
            <a:endParaRPr lang="fr-FR" dirty="0"/>
          </a:p>
          <a:p>
            <a:pPr lvl="8"/>
            <a:r>
              <a:rPr lang="fr-FR" dirty="0"/>
              <a:t>Neuvième niveau</a:t>
            </a:r>
          </a:p>
          <a:p>
            <a:pPr lvl="7"/>
            <a:endParaRPr lang="fr-FR" dirty="0"/>
          </a:p>
          <a:p>
            <a:pPr lvl="7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V="1">
            <a:off x="8697885" y="4867005"/>
            <a:ext cx="0" cy="1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0264" y="6465"/>
            <a:ext cx="8472894" cy="4860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4848906"/>
            <a:ext cx="655504" cy="23412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LOGO Bpifrance 2015 impact_fond jaune_RVB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084" y="4878868"/>
            <a:ext cx="788361" cy="1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05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2250"/>
        </a:spcAft>
        <a:buFont typeface="Arial" pitchFamily="34" charset="0"/>
        <a:buNone/>
        <a:defRPr sz="1800" b="0" kern="1200">
          <a:solidFill>
            <a:srgbClr val="FFCD00"/>
          </a:solidFill>
          <a:latin typeface="+mj-lt"/>
          <a:ea typeface="+mn-ea"/>
          <a:cs typeface="+mn-cs"/>
        </a:defRPr>
      </a:lvl1pPr>
      <a:lvl2pPr marL="0" indent="0" algn="just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b="1" kern="1200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975" kern="1200">
          <a:solidFill>
            <a:srgbClr val="5E514D"/>
          </a:solidFill>
          <a:latin typeface="+mn-lt"/>
          <a:ea typeface="+mn-ea"/>
          <a:cs typeface="+mn-cs"/>
        </a:defRPr>
      </a:lvl3pPr>
      <a:lvl4pPr marL="270000" indent="-135000" algn="just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900" kern="1200">
          <a:solidFill>
            <a:srgbClr val="5E514D"/>
          </a:solidFill>
          <a:latin typeface="+mn-lt"/>
          <a:ea typeface="+mn-ea"/>
          <a:cs typeface="+mn-cs"/>
        </a:defRPr>
      </a:lvl4pPr>
      <a:lvl5pPr marL="270000" indent="0" algn="just" defTabSz="6858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900" kern="1200">
          <a:solidFill>
            <a:srgbClr val="5E514D"/>
          </a:solidFill>
          <a:latin typeface="+mn-lt"/>
          <a:ea typeface="+mn-ea"/>
          <a:cs typeface="+mn-cs"/>
        </a:defRPr>
      </a:lvl5pPr>
      <a:lvl6pPr marL="540000" indent="-135000" algn="just" defTabSz="671513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540000" indent="0" algn="just" defTabSz="671513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810000" indent="-135731" algn="just" defTabSz="671513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80000"/>
        <a:buFont typeface="Wingdings" pitchFamily="2" charset="2"/>
        <a:buChar char="l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spcBef>
          <a:spcPct val="20000"/>
        </a:spcBef>
        <a:buFontTx/>
        <a:buNone/>
        <a:defRPr sz="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38000" y="0"/>
            <a:ext cx="8064000" cy="3550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2000" y="985500"/>
            <a:ext cx="8460000" cy="3479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99592" y="5050632"/>
            <a:ext cx="539552" cy="874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75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5056026"/>
            <a:ext cx="827584" cy="874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75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0" name="Image 9" descr="logo_text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 bwMode="gray">
          <a:xfrm>
            <a:off x="1" y="4873500"/>
            <a:ext cx="107544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1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10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2250"/>
        </a:spcAft>
        <a:buFont typeface="Arial" pitchFamily="34" charset="0"/>
        <a:buNone/>
        <a:defRPr sz="2400" b="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05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5731" indent="-135731" algn="l" defTabSz="685800" rtl="0" eaLnBrk="1" latinLnBrk="0" hangingPunct="1">
        <a:lnSpc>
          <a:spcPct val="120000"/>
        </a:lnSpc>
        <a:spcBef>
          <a:spcPts val="0"/>
        </a:spcBef>
        <a:buFont typeface="Wingdings" pitchFamily="2" charset="2"/>
        <a:buChar char="l"/>
        <a:defRPr sz="1050" kern="1200">
          <a:solidFill>
            <a:schemeClr val="accent2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0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71513" indent="-135731" algn="l" defTabSz="6858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0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942975" indent="-135731" algn="l" defTabSz="671513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itchFamily="2" charset="2"/>
        <a:buChar char="l"/>
        <a:defRPr sz="105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214438" indent="-135731" algn="l" defTabSz="671513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050" b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478756" indent="-135731" algn="l" defTabSz="671513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050" b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DDD2-AC37-4A74-9827-24042A243525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9023-B419-4EB2-94AE-4392B5D1C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120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915816" y="2211710"/>
            <a:ext cx="5103837" cy="2965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4650" dirty="0" err="1"/>
              <a:t>Bpifrance</a:t>
            </a:r>
            <a:endParaRPr lang="fr-FR" sz="465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SERVIR L’AVENIR</a:t>
            </a:r>
          </a:p>
        </p:txBody>
      </p:sp>
    </p:spTree>
    <p:extLst>
      <p:ext uri="{BB962C8B-B14F-4D97-AF65-F5344CB8AC3E}">
        <p14:creationId xmlns:p14="http://schemas.microsoft.com/office/powerpoint/2010/main" xmlns="" val="297826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FA9FADE-F18F-488C-8682-44D9F44A7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xmlns="" id="{7040A3ED-B2F8-4DDA-AAE9-6C602A3E5BA7}"/>
              </a:ext>
            </a:extLst>
          </p:cNvPr>
          <p:cNvSpPr txBox="1">
            <a:spLocks/>
          </p:cNvSpPr>
          <p:nvPr/>
        </p:nvSpPr>
        <p:spPr bwMode="gray">
          <a:xfrm>
            <a:off x="1459036" y="220293"/>
            <a:ext cx="6239738" cy="4268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rgbClr val="FFCD00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36000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36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72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72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108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5E514D"/>
                </a:solidFill>
              </a:rPr>
              <a:t>PRÊT CROISSANCE TPE IDF</a:t>
            </a:r>
          </a:p>
          <a:p>
            <a:pPr marL="214313" lvl="1" indent="-214313">
              <a:buFontTx/>
              <a:buChar char="-"/>
            </a:pPr>
            <a:r>
              <a:rPr lang="fr-FR" sz="1200" dirty="0">
                <a:solidFill>
                  <a:schemeClr val="tx2"/>
                </a:solidFill>
              </a:rPr>
              <a:t>Bénéficiaires</a:t>
            </a:r>
            <a:r>
              <a:rPr lang="fr-FR" sz="1200" b="0" dirty="0">
                <a:solidFill>
                  <a:schemeClr val="tx2"/>
                </a:solidFill>
              </a:rPr>
              <a:t> : destiné aux TPE et petites PME (3 à 50 salariés) de + de 3 ans – aides prévues par le règlement UE n° 1407/2013 </a:t>
            </a:r>
          </a:p>
          <a:p>
            <a:pPr marL="214313" lvl="1" indent="-214313" algn="l">
              <a:buFontTx/>
              <a:buChar char="-"/>
            </a:pPr>
            <a:endParaRPr lang="fr-FR" sz="1200" b="0" dirty="0">
              <a:solidFill>
                <a:schemeClr val="tx2"/>
              </a:solidFill>
            </a:endParaRPr>
          </a:p>
          <a:p>
            <a:pPr marL="214313" lvl="1" indent="-214313">
              <a:buFontTx/>
              <a:buChar char="-"/>
            </a:pPr>
            <a:r>
              <a:rPr lang="fr-FR" sz="1200" dirty="0">
                <a:solidFill>
                  <a:schemeClr val="tx2"/>
                </a:solidFill>
              </a:rPr>
              <a:t>Objet</a:t>
            </a:r>
            <a:r>
              <a:rPr lang="fr-FR" sz="1200" b="0" dirty="0">
                <a:solidFill>
                  <a:schemeClr val="tx2"/>
                </a:solidFill>
              </a:rPr>
              <a:t>  :  finance les dépenses immatérielles, corporelles et l’augmentation du BFR</a:t>
            </a:r>
          </a:p>
          <a:p>
            <a:pPr marL="214313" lvl="1" indent="-214313" algn="l">
              <a:buFontTx/>
              <a:buChar char="-"/>
            </a:pPr>
            <a:endParaRPr lang="fr-FR" sz="1200" b="0" dirty="0">
              <a:solidFill>
                <a:schemeClr val="tx2"/>
              </a:solidFill>
            </a:endParaRPr>
          </a:p>
          <a:p>
            <a:pPr marL="214313" lvl="1" indent="-214313" algn="l">
              <a:buFontTx/>
              <a:buChar char="-"/>
            </a:pPr>
            <a:r>
              <a:rPr lang="fr-FR" sz="1200" dirty="0">
                <a:solidFill>
                  <a:schemeClr val="tx2"/>
                </a:solidFill>
              </a:rPr>
              <a:t>Montant</a:t>
            </a:r>
            <a:r>
              <a:rPr lang="fr-FR" sz="1200" b="0" dirty="0">
                <a:solidFill>
                  <a:schemeClr val="tx2"/>
                </a:solidFill>
              </a:rPr>
              <a:t> : 10 000 à 50 000 €</a:t>
            </a:r>
          </a:p>
          <a:p>
            <a:pPr marL="214313" lvl="1" indent="-214313" algn="l">
              <a:buFontTx/>
              <a:buChar char="-"/>
            </a:pPr>
            <a:endParaRPr lang="fr-FR" sz="1200" b="0" dirty="0">
              <a:solidFill>
                <a:schemeClr val="tx2"/>
              </a:solidFill>
            </a:endParaRPr>
          </a:p>
          <a:p>
            <a:pPr marL="214313" lvl="1" indent="-214313" algn="l">
              <a:buFontTx/>
              <a:buChar char="-"/>
            </a:pPr>
            <a:r>
              <a:rPr lang="fr-FR" sz="1200" dirty="0">
                <a:solidFill>
                  <a:schemeClr val="tx2"/>
                </a:solidFill>
              </a:rPr>
              <a:t>Durée</a:t>
            </a:r>
            <a:r>
              <a:rPr lang="fr-FR" sz="1200" b="0" dirty="0">
                <a:solidFill>
                  <a:schemeClr val="tx2"/>
                </a:solidFill>
              </a:rPr>
              <a:t> : 5 ans dont 1 an de différé d’amortissement en capital</a:t>
            </a:r>
          </a:p>
          <a:p>
            <a:pPr marL="214313" lvl="1" indent="-214313" algn="l">
              <a:buFontTx/>
              <a:buChar char="-"/>
            </a:pPr>
            <a:endParaRPr lang="fr-FR" sz="1200" b="0" dirty="0">
              <a:solidFill>
                <a:schemeClr val="tx2"/>
              </a:solidFill>
            </a:endParaRPr>
          </a:p>
          <a:p>
            <a:pPr marL="214313" lvl="1" indent="-214313" algn="l">
              <a:buFontTx/>
              <a:buChar char="-"/>
            </a:pPr>
            <a:r>
              <a:rPr lang="fr-FR" sz="1200" dirty="0">
                <a:solidFill>
                  <a:schemeClr val="tx2"/>
                </a:solidFill>
              </a:rPr>
              <a:t>Garantie</a:t>
            </a:r>
            <a:r>
              <a:rPr lang="fr-FR" sz="1200" b="0" dirty="0">
                <a:solidFill>
                  <a:schemeClr val="tx2"/>
                </a:solidFill>
              </a:rPr>
              <a:t> : aucune</a:t>
            </a:r>
          </a:p>
          <a:p>
            <a:pPr marL="214313" lvl="1" indent="-214313" algn="l">
              <a:buFontTx/>
              <a:buChar char="-"/>
            </a:pPr>
            <a:endParaRPr lang="fr-FR" sz="1200" b="0" dirty="0">
              <a:solidFill>
                <a:schemeClr val="tx2"/>
              </a:solidFill>
            </a:endParaRPr>
          </a:p>
          <a:p>
            <a:pPr marL="214313" lvl="1" indent="-214313" algn="l">
              <a:buFontTx/>
              <a:buChar char="-"/>
            </a:pPr>
            <a:r>
              <a:rPr lang="fr-FR" sz="1200" dirty="0">
                <a:solidFill>
                  <a:schemeClr val="tx2"/>
                </a:solidFill>
              </a:rPr>
              <a:t>Conditions financières </a:t>
            </a:r>
            <a:r>
              <a:rPr lang="fr-FR" sz="1200" b="0" dirty="0">
                <a:solidFill>
                  <a:schemeClr val="tx2"/>
                </a:solidFill>
              </a:rPr>
              <a:t>: taux fixe selon barème en vigueur soit 0,99 au 1/11/2018</a:t>
            </a:r>
          </a:p>
          <a:p>
            <a:pPr marL="214313" lvl="1" indent="-214313" algn="l">
              <a:buFontTx/>
              <a:buChar char="-"/>
            </a:pPr>
            <a:endParaRPr lang="fr-FR" sz="1200" b="0" dirty="0">
              <a:solidFill>
                <a:schemeClr val="tx2"/>
              </a:solidFill>
            </a:endParaRPr>
          </a:p>
          <a:p>
            <a:pPr marL="214313" lvl="1" indent="-214313">
              <a:buFontTx/>
              <a:buChar char="-"/>
            </a:pPr>
            <a:r>
              <a:rPr lang="fr-FR" sz="1200" dirty="0">
                <a:solidFill>
                  <a:schemeClr val="tx2"/>
                </a:solidFill>
              </a:rPr>
              <a:t>Partenariat financier </a:t>
            </a:r>
            <a:r>
              <a:rPr lang="fr-FR" sz="1200" b="0" dirty="0">
                <a:solidFill>
                  <a:schemeClr val="tx2"/>
                </a:solidFill>
              </a:rPr>
              <a:t>: obligatoirement associé à un partenariat financier à raison de 1 pour 1, soit un concours bancaire ≥ 24 mois, apport en capital des actionnaires, financement participatif d’une durée supérieure ou égale à 24 mois</a:t>
            </a:r>
            <a:endParaRPr lang="fr-FR" sz="675" dirty="0">
              <a:solidFill>
                <a:schemeClr val="tx2"/>
              </a:solidFill>
            </a:endParaRPr>
          </a:p>
          <a:p>
            <a:pPr lvl="2" algn="l"/>
            <a:endParaRPr lang="fr-FR" sz="1350" dirty="0"/>
          </a:p>
        </p:txBody>
      </p:sp>
      <p:pic>
        <p:nvPicPr>
          <p:cNvPr id="4" name="Picture 4" descr="Logo-couleur">
            <a:extLst>
              <a:ext uri="{FF2B5EF4-FFF2-40B4-BE49-F238E27FC236}">
                <a16:creationId xmlns:a16="http://schemas.microsoft.com/office/drawing/2014/main" xmlns="" id="{5C7D02B1-CFFE-4BE3-9DD9-0CAE3E92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1809" y="0"/>
            <a:ext cx="2819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618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385888" y="1059582"/>
            <a:ext cx="6372225" cy="5400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1050" b="1" kern="0" dirty="0">
                <a:solidFill>
                  <a:srgbClr val="353236"/>
                </a:solidFill>
                <a:latin typeface="Helvetica"/>
              </a:rPr>
              <a:t>Financer et investir dans les PME innovantes</a:t>
            </a:r>
            <a:br>
              <a:rPr lang="fr-FR" sz="1050" b="1" kern="0" dirty="0">
                <a:solidFill>
                  <a:srgbClr val="353236"/>
                </a:solidFill>
                <a:latin typeface="Helvetica"/>
              </a:rPr>
            </a:br>
            <a:endParaRPr lang="fr-FR" sz="1050" b="1" kern="0" dirty="0">
              <a:solidFill>
                <a:srgbClr val="353236"/>
              </a:solidFill>
              <a:latin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85887" y="1786412"/>
            <a:ext cx="6264455" cy="2580084"/>
          </a:xfrm>
          <a:prstGeom prst="rect">
            <a:avLst/>
          </a:prstGeom>
        </p:spPr>
        <p:txBody>
          <a:bodyPr/>
          <a:lstStyle/>
          <a:p>
            <a:pPr marL="0" lvl="1" defTabSz="685800" eaLnBrk="0" hangingPunct="0">
              <a:lnSpc>
                <a:spcPct val="105000"/>
              </a:lnSpc>
              <a:spcBef>
                <a:spcPct val="25000"/>
              </a:spcBef>
              <a:buClr>
                <a:srgbClr val="6A656D"/>
              </a:buClr>
              <a:buSzPct val="75000"/>
              <a:defRPr/>
            </a:pPr>
            <a:r>
              <a:rPr lang="fr-FR" sz="1500" b="1" kern="0" dirty="0">
                <a:solidFill>
                  <a:srgbClr val="353236"/>
                </a:solidFill>
                <a:latin typeface="Arial"/>
              </a:rPr>
              <a:t>Soutenir l’innovation : les grands principes</a:t>
            </a:r>
          </a:p>
          <a:p>
            <a:pPr marL="0" lvl="1" defTabSz="685800" eaLnBrk="0" hangingPunct="0">
              <a:lnSpc>
                <a:spcPct val="105000"/>
              </a:lnSpc>
              <a:spcBef>
                <a:spcPct val="25000"/>
              </a:spcBef>
              <a:buClr>
                <a:srgbClr val="6A656D"/>
              </a:buClr>
              <a:buSzPct val="75000"/>
              <a:defRPr/>
            </a:pPr>
            <a:endParaRPr lang="fr-FR" sz="1050" b="1" kern="0" dirty="0">
              <a:solidFill>
                <a:srgbClr val="353236"/>
              </a:solidFill>
              <a:latin typeface="Arial"/>
            </a:endParaRPr>
          </a:p>
          <a:p>
            <a:pPr marL="214313" lvl="1" indent="-214313" defTabSz="685800">
              <a:buFontTx/>
              <a:buChar char="-"/>
              <a:defRPr/>
            </a:pPr>
            <a:r>
              <a:rPr lang="fr-FR" sz="1350" dirty="0">
                <a:solidFill>
                  <a:srgbClr val="000000"/>
                </a:solidFill>
                <a:latin typeface="Arial"/>
                <a:cs typeface="Calibri" pitchFamily="34" charset="0"/>
              </a:rPr>
              <a:t>Entreprise </a:t>
            </a:r>
            <a:r>
              <a:rPr lang="fr-FR" sz="1350" b="1" dirty="0">
                <a:solidFill>
                  <a:srgbClr val="FFC000"/>
                </a:solidFill>
                <a:latin typeface="Arial"/>
                <a:cs typeface="Calibri" pitchFamily="34" charset="0"/>
              </a:rPr>
              <a:t>créée</a:t>
            </a:r>
          </a:p>
          <a:p>
            <a:pPr marL="214313" lvl="1" indent="-214313" defTabSz="685800">
              <a:buFontTx/>
              <a:buChar char="-"/>
              <a:defRPr/>
            </a:pPr>
            <a:r>
              <a:rPr lang="fr-FR" sz="1350" dirty="0">
                <a:solidFill>
                  <a:srgbClr val="000000"/>
                </a:solidFill>
                <a:latin typeface="Arial"/>
                <a:cs typeface="Calibri" pitchFamily="34" charset="0"/>
              </a:rPr>
              <a:t>Caractère </a:t>
            </a:r>
            <a:r>
              <a:rPr lang="fr-FR" sz="1350" b="1" dirty="0">
                <a:solidFill>
                  <a:srgbClr val="FFC000"/>
                </a:solidFill>
                <a:latin typeface="Arial"/>
                <a:cs typeface="Calibri" pitchFamily="34" charset="0"/>
              </a:rPr>
              <a:t>innovant</a:t>
            </a:r>
            <a:r>
              <a:rPr lang="fr-FR" sz="1350" dirty="0">
                <a:solidFill>
                  <a:srgbClr val="000000"/>
                </a:solidFill>
                <a:latin typeface="Arial"/>
                <a:cs typeface="Calibri" pitchFamily="34" charset="0"/>
              </a:rPr>
              <a:t>/ Répondre à la question : quelle est la différenciation et la valeur ajoutée par rapport à l’existant? Justifier de la nouveauté par rapport à l’état de l’art et de barrières à l’entrée </a:t>
            </a:r>
          </a:p>
          <a:p>
            <a:pPr marL="214313" lvl="1" indent="-214313" defTabSz="685800" eaLnBrk="0" hangingPunct="0">
              <a:lnSpc>
                <a:spcPct val="105000"/>
              </a:lnSpc>
              <a:spcBef>
                <a:spcPct val="25000"/>
              </a:spcBef>
              <a:buClr>
                <a:srgbClr val="6A656D"/>
              </a:buClr>
              <a:buSzPct val="75000"/>
              <a:buFont typeface="Arial" pitchFamily="34" charset="0"/>
              <a:buChar char="•"/>
              <a:defRPr/>
            </a:pPr>
            <a:r>
              <a:rPr lang="fr-FR" sz="1350" b="1" kern="0" dirty="0">
                <a:solidFill>
                  <a:srgbClr val="353236"/>
                </a:solidFill>
                <a:latin typeface="Arial"/>
              </a:rPr>
              <a:t>Tout type d’innovation </a:t>
            </a:r>
            <a:r>
              <a:rPr lang="fr-FR" sz="1350" kern="0" dirty="0">
                <a:solidFill>
                  <a:srgbClr val="353236"/>
                </a:solidFill>
                <a:latin typeface="Arial"/>
              </a:rPr>
              <a:t>(technologique, procédé, service ou business model) </a:t>
            </a:r>
          </a:p>
          <a:p>
            <a:pPr marL="214313" lvl="1" indent="-214313" defTabSz="685800" eaLnBrk="0" hangingPunct="0">
              <a:lnSpc>
                <a:spcPct val="105000"/>
              </a:lnSpc>
              <a:spcBef>
                <a:spcPct val="25000"/>
              </a:spcBef>
              <a:buClr>
                <a:srgbClr val="6A656D"/>
              </a:buClr>
              <a:buSzPct val="75000"/>
              <a:buFont typeface="Arial" pitchFamily="34" charset="0"/>
              <a:buChar char="•"/>
              <a:defRPr/>
            </a:pPr>
            <a:r>
              <a:rPr lang="fr-FR" sz="1350" kern="0" dirty="0">
                <a:solidFill>
                  <a:srgbClr val="353236"/>
                </a:solidFill>
                <a:latin typeface="Arial"/>
              </a:rPr>
              <a:t>Tous </a:t>
            </a:r>
            <a:r>
              <a:rPr lang="fr-FR" sz="1350" b="1" kern="0" dirty="0">
                <a:solidFill>
                  <a:srgbClr val="FFC000"/>
                </a:solidFill>
                <a:latin typeface="Arial"/>
              </a:rPr>
              <a:t>secteurs</a:t>
            </a:r>
            <a:r>
              <a:rPr lang="fr-FR" sz="1350" kern="0" dirty="0">
                <a:solidFill>
                  <a:srgbClr val="353236"/>
                </a:solidFill>
                <a:latin typeface="Arial"/>
              </a:rPr>
              <a:t>, </a:t>
            </a:r>
          </a:p>
          <a:p>
            <a:pPr marL="0" lvl="1" defTabSz="685800" eaLnBrk="0" hangingPunct="0">
              <a:lnSpc>
                <a:spcPct val="105000"/>
              </a:lnSpc>
              <a:spcBef>
                <a:spcPct val="25000"/>
              </a:spcBef>
              <a:buClr>
                <a:srgbClr val="6A656D"/>
              </a:buClr>
              <a:buSzPct val="75000"/>
              <a:defRPr/>
            </a:pPr>
            <a:r>
              <a:rPr lang="fr-FR" sz="1350" kern="0" dirty="0">
                <a:solidFill>
                  <a:srgbClr val="353236"/>
                </a:solidFill>
                <a:latin typeface="Arial"/>
                <a:sym typeface="Wingdings" panose="05000000000000000000" pitchFamily="2" charset="2"/>
              </a:rPr>
              <a:t> </a:t>
            </a:r>
            <a:r>
              <a:rPr lang="fr-FR" sz="1350" kern="0" dirty="0">
                <a:solidFill>
                  <a:srgbClr val="353236"/>
                </a:solidFill>
                <a:latin typeface="Arial"/>
              </a:rPr>
              <a:t>Dans l’optique de faire émerger des </a:t>
            </a:r>
            <a:r>
              <a:rPr lang="fr-FR" sz="1350" b="1" kern="0" dirty="0">
                <a:solidFill>
                  <a:srgbClr val="353236"/>
                </a:solidFill>
                <a:latin typeface="Arial"/>
              </a:rPr>
              <a:t>PME championnes </a:t>
            </a:r>
            <a:r>
              <a:rPr lang="fr-FR" sz="1350" kern="0" dirty="0">
                <a:solidFill>
                  <a:srgbClr val="353236"/>
                </a:solidFill>
                <a:latin typeface="Arial"/>
              </a:rPr>
              <a:t>dans leur domaine</a:t>
            </a:r>
          </a:p>
          <a:p>
            <a:pPr marL="214313" indent="-214313" defTabSz="685800" eaLnBrk="0" hangingPunct="0">
              <a:lnSpc>
                <a:spcPct val="105000"/>
              </a:lnSpc>
              <a:spcBef>
                <a:spcPct val="25000"/>
              </a:spcBef>
              <a:buClr>
                <a:srgbClr val="6A656D"/>
              </a:buClr>
              <a:buSzPct val="75000"/>
              <a:buFont typeface="Arial" pitchFamily="34" charset="0"/>
              <a:buChar char="•"/>
              <a:defRPr/>
            </a:pPr>
            <a:endParaRPr lang="fr-FR" sz="1050" kern="0" dirty="0">
              <a:solidFill>
                <a:srgbClr val="353236"/>
              </a:solidFill>
              <a:latin typeface="Arial"/>
            </a:endParaRPr>
          </a:p>
        </p:txBody>
      </p:sp>
      <p:sp>
        <p:nvSpPr>
          <p:cNvPr id="36" name="Espace réservé du numéro de diapositive 22"/>
          <p:cNvSpPr txBox="1">
            <a:spLocks/>
          </p:cNvSpPr>
          <p:nvPr/>
        </p:nvSpPr>
        <p:spPr>
          <a:xfrm>
            <a:off x="6400800" y="4736437"/>
            <a:ext cx="16002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685800" eaLnBrk="1" hangingPunct="1">
              <a:defRPr/>
            </a:pPr>
            <a:fld id="{4D8099D0-4C2E-4B69-8561-F7D316408673}" type="slidenum">
              <a:rPr lang="fr-FR" sz="900">
                <a:solidFill>
                  <a:srgbClr val="353236"/>
                </a:solidFill>
                <a:latin typeface="Impact"/>
                <a:cs typeface="Arial" pitchFamily="34" charset="0"/>
              </a:rPr>
              <a:pPr defTabSz="685800" eaLnBrk="1" hangingPunct="1">
                <a:defRPr/>
              </a:pPr>
              <a:t>11</a:t>
            </a:fld>
            <a:endParaRPr lang="fr-FR" sz="900" dirty="0">
              <a:solidFill>
                <a:srgbClr val="353236"/>
              </a:solidFill>
              <a:latin typeface="Impact"/>
              <a:cs typeface="Arial" pitchFamily="34" charset="0"/>
            </a:endParaRPr>
          </a:p>
        </p:txBody>
      </p:sp>
      <p:sp>
        <p:nvSpPr>
          <p:cNvPr id="45" name="Espace réservé du contenu 7"/>
          <p:cNvSpPr>
            <a:spLocks noGrp="1"/>
          </p:cNvSpPr>
          <p:nvPr>
            <p:ph idx="1"/>
          </p:nvPr>
        </p:nvSpPr>
        <p:spPr>
          <a:xfrm>
            <a:off x="1399500" y="519523"/>
            <a:ext cx="6345000" cy="432047"/>
          </a:xfrm>
        </p:spPr>
        <p:txBody>
          <a:bodyPr/>
          <a:lstStyle/>
          <a:p>
            <a:r>
              <a:rPr lang="fr-FR" dirty="0"/>
              <a:t>Missions </a:t>
            </a:r>
          </a:p>
        </p:txBody>
      </p:sp>
      <p:pic>
        <p:nvPicPr>
          <p:cNvPr id="5122" name="Picture 2" descr="http://www.bpifrance.fr/var/oseo/storage/images/media/carrousels/carrouselv3bis/nous_financons_l_innovation/2166645-2-fre-FR/nous_financons_l_innovation_image_diaposi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122705"/>
            <a:ext cx="2999198" cy="7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626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xmlns="" val="1668742386"/>
              </p:ext>
            </p:extLst>
          </p:nvPr>
        </p:nvGraphicFramePr>
        <p:xfrm>
          <a:off x="1331640" y="357504"/>
          <a:ext cx="702078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629" y="4816747"/>
            <a:ext cx="1075469" cy="32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760132" y="4894008"/>
            <a:ext cx="2538282" cy="3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786E64"/>
                </a:solidFill>
                <a:latin typeface="Impact" pitchFamily="34" charset="0"/>
                <a:cs typeface="Arial" pitchFamily="34" charset="0"/>
              </a:rPr>
              <a:t>SERVIR </a:t>
            </a:r>
            <a:r>
              <a:rPr lang="fr-FR" sz="1200" dirty="0">
                <a:solidFill>
                  <a:srgbClr val="FFCD00"/>
                </a:solidFill>
                <a:latin typeface="Impact" pitchFamily="34" charset="0"/>
                <a:cs typeface="Arial" pitchFamily="34" charset="0"/>
              </a:rPr>
              <a:t>L’INNOVATION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</a:t>
            </a:r>
            <a:endParaRPr lang="fr-FR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287800" y="3587806"/>
            <a:ext cx="1285979" cy="1228942"/>
            <a:chOff x="246581" y="721059"/>
            <a:chExt cx="1408019" cy="1638589"/>
          </a:xfrm>
        </p:grpSpPr>
        <p:sp>
          <p:nvSpPr>
            <p:cNvPr id="8" name="Rectangle 7"/>
            <p:cNvSpPr/>
            <p:nvPr/>
          </p:nvSpPr>
          <p:spPr>
            <a:xfrm>
              <a:off x="412845" y="721059"/>
              <a:ext cx="1241755" cy="163858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46581" y="736153"/>
              <a:ext cx="1182623" cy="16234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3146" rIns="0" bIns="0" numCol="1" spcCol="1270" anchor="t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fr-FR" sz="675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  <a:p>
              <a:pPr marL="128588" indent="-128588" defTabSz="300038">
                <a:lnSpc>
                  <a:spcPct val="90000"/>
                </a:lnSpc>
                <a:spcBef>
                  <a:spcPts val="300"/>
                </a:spcBef>
                <a:spcAft>
                  <a:spcPct val="35000"/>
                </a:spcAft>
                <a:buFontTx/>
                <a:buChar char="-"/>
                <a:defRPr/>
              </a:pP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Bourse French Tech</a:t>
              </a:r>
            </a:p>
            <a:p>
              <a:pPr marL="128588" indent="-128588" defTabSz="300038">
                <a:lnSpc>
                  <a:spcPct val="90000"/>
                </a:lnSpc>
                <a:spcBef>
                  <a:spcPts val="300"/>
                </a:spcBef>
                <a:spcAft>
                  <a:spcPct val="35000"/>
                </a:spcAft>
                <a:buFontTx/>
                <a:buChar char="-"/>
                <a:defRPr/>
              </a:pP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Aides à la faisabilité, </a:t>
              </a:r>
              <a:r>
                <a:rPr lang="fr-FR" sz="1050" b="1" dirty="0" err="1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Innov’Up</a:t>
              </a:r>
              <a:endParaRPr lang="fr-FR" sz="1050" b="1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223629" y="3651872"/>
            <a:ext cx="1203107" cy="1164876"/>
            <a:chOff x="5548" y="738472"/>
            <a:chExt cx="1820168" cy="1605253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5548" y="738472"/>
              <a:ext cx="1820168" cy="1605253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FCD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 rot="16200000">
              <a:off x="-470588" y="1214609"/>
              <a:ext cx="1316307" cy="364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8289" rIns="36671" bIns="0" numCol="1" spcCol="1270" anchor="t" anchorCtr="0">
              <a:noAutofit/>
            </a:bodyPr>
            <a:lstStyle/>
            <a:p>
              <a:pPr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fr-FR" sz="825" dirty="0">
                <a:solidFill>
                  <a:srgbClr val="786E64"/>
                </a:solidFill>
                <a:latin typeface="Calibri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573691" y="3381840"/>
            <a:ext cx="1350237" cy="1428938"/>
            <a:chOff x="1948004" y="408030"/>
            <a:chExt cx="1679792" cy="1941610"/>
          </a:xfrm>
        </p:grpSpPr>
        <p:sp>
          <p:nvSpPr>
            <p:cNvPr id="14" name="Rectangle à coins arrondis 13"/>
            <p:cNvSpPr/>
            <p:nvPr/>
          </p:nvSpPr>
          <p:spPr>
            <a:xfrm rot="5400000">
              <a:off x="1855185" y="577029"/>
              <a:ext cx="1868227" cy="1676995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FCD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685800">
                <a:defRPr/>
              </a:pPr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48004" y="408030"/>
              <a:ext cx="1542835" cy="1761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574" rIns="26670" bIns="0" numCol="1" spcCol="1270" anchor="t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fr-FR" sz="675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  <a:p>
              <a:pPr marL="133350" indent="-66675" defTabSz="266700">
                <a:lnSpc>
                  <a:spcPct val="90000"/>
                </a:lnSpc>
                <a:spcBef>
                  <a:spcPts val="450"/>
                </a:spcBef>
                <a:spcAft>
                  <a:spcPct val="35000"/>
                </a:spcAft>
                <a:defRPr/>
              </a:pPr>
              <a:r>
                <a:rPr lang="fr-FR" sz="675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fr-FR" sz="675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Aide sous forme de subvention, d’avances récupérables </a:t>
              </a:r>
            </a:p>
            <a:p>
              <a:pPr marL="133350" indent="-66675" defTabSz="266700">
                <a:lnSpc>
                  <a:spcPct val="90000"/>
                </a:lnSpc>
                <a:spcBef>
                  <a:spcPts val="450"/>
                </a:spcBef>
                <a:spcAft>
                  <a:spcPct val="35000"/>
                </a:spcAft>
                <a:defRPr/>
              </a:pPr>
              <a:endParaRPr lang="fr-FR" sz="675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068845" y="3273828"/>
            <a:ext cx="1242138" cy="1728192"/>
            <a:chOff x="3658261" y="687750"/>
            <a:chExt cx="1676995" cy="1778439"/>
          </a:xfrm>
        </p:grpSpPr>
        <p:sp>
          <p:nvSpPr>
            <p:cNvPr id="17" name="Rectangle à coins arrondis 16"/>
            <p:cNvSpPr/>
            <p:nvPr/>
          </p:nvSpPr>
          <p:spPr>
            <a:xfrm rot="5400000">
              <a:off x="3607539" y="738472"/>
              <a:ext cx="1778439" cy="1676995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FCD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730269" y="733917"/>
              <a:ext cx="1604987" cy="1732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574" rIns="26670" bIns="0" numCol="1" spcCol="1270" anchor="t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Faciliter votre </a:t>
              </a: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levée de fonds </a:t>
              </a: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et en renforçant vos fonds propres :</a:t>
              </a:r>
            </a:p>
            <a:p>
              <a:pPr marL="66675" indent="-66675" defTabSz="266700">
                <a:lnSpc>
                  <a:spcPct val="90000"/>
                </a:lnSpc>
                <a:spcBef>
                  <a:spcPts val="450"/>
                </a:spcBef>
                <a:spcAft>
                  <a:spcPct val="35000"/>
                </a:spcAft>
                <a:defRPr/>
              </a:pP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- Prêts d’Amorçage</a:t>
              </a:r>
            </a:p>
            <a:p>
              <a:pPr marL="66675" indent="-66675" defTabSz="266700">
                <a:lnSpc>
                  <a:spcPct val="90000"/>
                </a:lnSpc>
                <a:spcBef>
                  <a:spcPts val="450"/>
                </a:spcBef>
                <a:spcAft>
                  <a:spcPct val="35000"/>
                </a:spcAft>
                <a:defRPr/>
              </a:pP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-	Prêts d’Amorçage Investissement</a:t>
              </a:r>
              <a:endParaRPr lang="fr-FR" sz="675" b="1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443011" y="2806230"/>
            <a:ext cx="1224023" cy="2033773"/>
            <a:chOff x="5498838" y="-475350"/>
            <a:chExt cx="1708386" cy="2954767"/>
          </a:xfrm>
        </p:grpSpPr>
        <p:sp>
          <p:nvSpPr>
            <p:cNvPr id="25" name="Rectangle à coins arrondis 24"/>
            <p:cNvSpPr/>
            <p:nvPr/>
          </p:nvSpPr>
          <p:spPr>
            <a:xfrm rot="5400000">
              <a:off x="4885778" y="189362"/>
              <a:ext cx="2903115" cy="1676995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FCD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685800">
                <a:defRPr/>
              </a:pPr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10085" y="-475350"/>
              <a:ext cx="1597139" cy="2616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574" rIns="26670" bIns="0" numCol="1" spcCol="1270" anchor="t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fr-FR" sz="675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Nous </a:t>
              </a:r>
              <a:r>
                <a:rPr lang="fr-FR" sz="1050" b="1" dirty="0">
                  <a:solidFill>
                    <a:srgbClr val="FFCD00"/>
                  </a:solidFill>
                  <a:latin typeface="Arial" pitchFamily="34" charset="0"/>
                  <a:cs typeface="Arial" pitchFamily="34" charset="0"/>
                </a:rPr>
                <a:t>soutenons </a:t>
              </a: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le développement de votre </a:t>
              </a: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projet d’innovation </a:t>
              </a: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fr-F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66675" indent="-66675" defTabSz="266700">
                <a:lnSpc>
                  <a:spcPct val="90000"/>
                </a:lnSpc>
                <a:spcBef>
                  <a:spcPts val="450"/>
                </a:spcBef>
                <a:spcAft>
                  <a:spcPct val="35000"/>
                </a:spcAft>
                <a:buFontTx/>
                <a:buChar char="-"/>
                <a:tabLst>
                  <a:tab pos="0" algn="l"/>
                  <a:tab pos="66675" algn="l"/>
                </a:tabLst>
                <a:defRPr/>
              </a:pPr>
              <a:r>
                <a:rPr lang="fr-FR" sz="1050" b="1" dirty="0">
                  <a:solidFill>
                    <a:srgbClr val="786E64"/>
                  </a:solidFill>
                  <a:latin typeface="Arial"/>
                </a:rPr>
                <a:t>Aide au développement sous forme d’avances récupérables et de prêts à taux zéro</a:t>
              </a:r>
            </a:p>
            <a:p>
              <a:pPr marL="66675" indent="-66675" defTabSz="266700">
                <a:lnSpc>
                  <a:spcPct val="90000"/>
                </a:lnSpc>
                <a:spcBef>
                  <a:spcPts val="450"/>
                </a:spcBef>
                <a:spcAft>
                  <a:spcPct val="35000"/>
                </a:spcAft>
                <a:defRPr/>
              </a:pPr>
              <a:endParaRPr lang="fr-FR" sz="600" b="1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732239" y="2463739"/>
            <a:ext cx="1188132" cy="2376264"/>
            <a:chOff x="7375076" y="652093"/>
            <a:chExt cx="1676995" cy="1849753"/>
          </a:xfrm>
        </p:grpSpPr>
        <p:sp>
          <p:nvSpPr>
            <p:cNvPr id="28" name="Rectangle à coins arrondis 27"/>
            <p:cNvSpPr/>
            <p:nvPr/>
          </p:nvSpPr>
          <p:spPr>
            <a:xfrm rot="5400000">
              <a:off x="7288697" y="738472"/>
              <a:ext cx="1849753" cy="1676995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FCD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7451303" y="652093"/>
              <a:ext cx="1600767" cy="1767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574" rIns="26670" bIns="0" numCol="1" spcCol="1270" anchor="t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fr-FR" sz="1050" dirty="0">
                <a:solidFill>
                  <a:srgbClr val="786E64"/>
                </a:solidFill>
                <a:latin typeface="Arial" pitchFamily="34" charset="0"/>
                <a:cs typeface="Arial" pitchFamily="34" charset="0"/>
              </a:endParaRPr>
            </a:p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Nous </a:t>
              </a:r>
              <a:r>
                <a:rPr lang="fr-FR" sz="1050" b="1" dirty="0">
                  <a:solidFill>
                    <a:srgbClr val="FFCD00"/>
                  </a:solidFill>
                  <a:latin typeface="Arial" pitchFamily="34" charset="0"/>
                  <a:cs typeface="Arial" pitchFamily="34" charset="0"/>
                </a:rPr>
                <a:t>finançons</a:t>
              </a: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 le  </a:t>
              </a: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lancement industriel et commercial </a:t>
              </a:r>
              <a:r>
                <a:rPr lang="fr-FR" sz="1050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de votre projet </a:t>
              </a:r>
              <a:r>
                <a:rPr lang="fr-FR" sz="675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66675" indent="-66675" defTabSz="266700">
                <a:lnSpc>
                  <a:spcPct val="90000"/>
                </a:lnSpc>
                <a:spcBef>
                  <a:spcPts val="450"/>
                </a:spcBef>
                <a:spcAft>
                  <a:spcPct val="35000"/>
                </a:spcAft>
                <a:defRPr/>
              </a:pPr>
              <a:r>
                <a:rPr lang="fr-FR" sz="675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fr-FR" sz="1050" b="1" dirty="0">
                  <a:solidFill>
                    <a:srgbClr val="786E64"/>
                  </a:solidFill>
                  <a:latin typeface="Arial" pitchFamily="34" charset="0"/>
                  <a:cs typeface="Arial" pitchFamily="34" charset="0"/>
                </a:rPr>
                <a:t> Prêt innovation</a:t>
              </a:r>
              <a:endParaRPr lang="fr-FR" sz="1050" b="1" dirty="0">
                <a:solidFill>
                  <a:srgbClr val="786E64"/>
                </a:solidFill>
                <a:latin typeface="Calibri"/>
              </a:endParaRPr>
            </a:p>
          </p:txBody>
        </p:sp>
      </p:grpSp>
      <p:sp>
        <p:nvSpPr>
          <p:cNvPr id="33" name="Organigramme : Extraire 32"/>
          <p:cNvSpPr/>
          <p:nvPr/>
        </p:nvSpPr>
        <p:spPr>
          <a:xfrm rot="5400000">
            <a:off x="2400349" y="4590484"/>
            <a:ext cx="152918" cy="130094"/>
          </a:xfrm>
          <a:prstGeom prst="flowChartExtract">
            <a:avLst/>
          </a:prstGeom>
          <a:ln>
            <a:solidFill>
              <a:srgbClr val="786E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>
              <a:defRPr/>
            </a:pPr>
            <a:endParaRPr lang="fr-FR" sz="135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34" name="Organigramme : Extraire 33"/>
          <p:cNvSpPr/>
          <p:nvPr/>
        </p:nvSpPr>
        <p:spPr>
          <a:xfrm rot="5400000">
            <a:off x="3925089" y="4653152"/>
            <a:ext cx="152918" cy="130094"/>
          </a:xfrm>
          <a:prstGeom prst="flowChartExtract">
            <a:avLst/>
          </a:prstGeom>
          <a:ln>
            <a:solidFill>
              <a:srgbClr val="786E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>
              <a:defRPr/>
            </a:pPr>
            <a:endParaRPr lang="fr-FR" sz="135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35" name="Organigramme : Extraire 34"/>
          <p:cNvSpPr/>
          <p:nvPr/>
        </p:nvSpPr>
        <p:spPr>
          <a:xfrm rot="5400000">
            <a:off x="5314314" y="4676105"/>
            <a:ext cx="152918" cy="130094"/>
          </a:xfrm>
          <a:prstGeom prst="flowChartExtract">
            <a:avLst/>
          </a:prstGeom>
          <a:ln>
            <a:solidFill>
              <a:srgbClr val="786E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>
              <a:defRPr/>
            </a:pPr>
            <a:endParaRPr lang="fr-FR" sz="135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36" name="Organigramme : Extraire 35"/>
          <p:cNvSpPr/>
          <p:nvPr/>
        </p:nvSpPr>
        <p:spPr>
          <a:xfrm rot="5400000">
            <a:off x="6633132" y="4676105"/>
            <a:ext cx="152918" cy="130094"/>
          </a:xfrm>
          <a:prstGeom prst="flowChartExtract">
            <a:avLst/>
          </a:prstGeom>
          <a:ln>
            <a:solidFill>
              <a:srgbClr val="786E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>
              <a:defRPr/>
            </a:pPr>
            <a:endParaRPr lang="fr-FR" sz="135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37" name="Titre 6"/>
          <p:cNvSpPr txBox="1">
            <a:spLocks/>
          </p:cNvSpPr>
          <p:nvPr/>
        </p:nvSpPr>
        <p:spPr bwMode="gray">
          <a:xfrm>
            <a:off x="1669116" y="0"/>
            <a:ext cx="6048000" cy="3550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fr-FR" sz="1050" dirty="0">
                <a:solidFill>
                  <a:srgbClr val="786E64"/>
                </a:solidFill>
                <a:latin typeface="Impact"/>
              </a:rPr>
              <a:t>Le financement de l’innovation</a:t>
            </a:r>
          </a:p>
        </p:txBody>
      </p:sp>
      <p:sp>
        <p:nvSpPr>
          <p:cNvPr id="38" name="Titre 6"/>
          <p:cNvSpPr txBox="1">
            <a:spLocks/>
          </p:cNvSpPr>
          <p:nvPr/>
        </p:nvSpPr>
        <p:spPr bwMode="gray">
          <a:xfrm>
            <a:off x="1399362" y="272458"/>
            <a:ext cx="6683028" cy="3550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fr-FR" sz="1500" dirty="0">
                <a:solidFill>
                  <a:srgbClr val="786E64"/>
                </a:solidFill>
                <a:latin typeface="Impact"/>
              </a:rPr>
              <a:t>Un </a:t>
            </a:r>
            <a:r>
              <a:rPr lang="fr-FR" sz="1500" dirty="0">
                <a:solidFill>
                  <a:srgbClr val="FFCD00"/>
                </a:solidFill>
                <a:latin typeface="Impact"/>
              </a:rPr>
              <a:t>continuum de financement </a:t>
            </a:r>
            <a:r>
              <a:rPr lang="fr-FR" sz="1500" dirty="0">
                <a:solidFill>
                  <a:srgbClr val="786E64"/>
                </a:solidFill>
                <a:latin typeface="Impact"/>
              </a:rPr>
              <a:t>à chaque étape clé du développement de l’entreprise</a:t>
            </a:r>
          </a:p>
        </p:txBody>
      </p:sp>
    </p:spTree>
    <p:extLst>
      <p:ext uri="{BB962C8B-B14F-4D97-AF65-F5344CB8AC3E}">
        <p14:creationId xmlns:p14="http://schemas.microsoft.com/office/powerpoint/2010/main" xmlns="" val="26132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566907" y="2478730"/>
            <a:ext cx="1176974" cy="115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8123" y="3240764"/>
            <a:ext cx="918966" cy="115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02262" y="2860930"/>
            <a:ext cx="869409" cy="115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80937" y="1458974"/>
            <a:ext cx="1074934" cy="219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4373" y="2445144"/>
            <a:ext cx="1036038" cy="112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9713000">
            <a:off x="-583429" y="310540"/>
            <a:ext cx="9695244" cy="2427876"/>
          </a:xfrm>
          <a:prstGeom prst="arc">
            <a:avLst>
              <a:gd name="adj1" fmla="val 11358815"/>
              <a:gd name="adj2" fmla="val 21105671"/>
            </a:avLst>
          </a:prstGeom>
          <a:noFill/>
          <a:ln w="127000" cap="flat" cmpd="sng" algn="ctr">
            <a:solidFill>
              <a:srgbClr val="FECC1A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B h="82550"/>
          </a:sp3d>
        </p:spPr>
        <p:txBody>
          <a:bodyPr rtlCol="0" anchor="ctr"/>
          <a:lstStyle/>
          <a:p>
            <a:pPr algn="ctr" defTabSz="685783">
              <a:defRPr/>
            </a:pPr>
            <a:endParaRPr lang="fr-FR" sz="1350" ker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32678" y="1855282"/>
            <a:ext cx="0" cy="1472552"/>
          </a:xfrm>
          <a:prstGeom prst="line">
            <a:avLst/>
          </a:prstGeom>
          <a:noFill/>
          <a:ln w="9525" cap="flat" cmpd="sng" algn="ctr">
            <a:solidFill>
              <a:srgbClr val="72625E"/>
            </a:solidFill>
            <a:prstDash val="solid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5055871" y="1023578"/>
            <a:ext cx="0" cy="1623658"/>
          </a:xfrm>
          <a:prstGeom prst="line">
            <a:avLst/>
          </a:prstGeom>
          <a:noFill/>
          <a:ln w="9525" cap="flat" cmpd="sng" algn="ctr">
            <a:solidFill>
              <a:srgbClr val="72625E"/>
            </a:solidFill>
            <a:prstDash val="solid"/>
          </a:ln>
          <a:effectLst/>
        </p:spPr>
      </p:cxnSp>
      <p:sp>
        <p:nvSpPr>
          <p:cNvPr id="9" name="Titre 6"/>
          <p:cNvSpPr txBox="1">
            <a:spLocks/>
          </p:cNvSpPr>
          <p:nvPr/>
        </p:nvSpPr>
        <p:spPr bwMode="gray">
          <a:xfrm>
            <a:off x="488500" y="1835812"/>
            <a:ext cx="1036325" cy="11985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fr-FR" sz="900" dirty="0">
                <a:solidFill>
                  <a:schemeClr val="tx1"/>
                </a:solidFill>
                <a:latin typeface="Impact"/>
              </a:rPr>
              <a:t>Nous facilitons</a:t>
            </a:r>
          </a:p>
          <a:p>
            <a:pPr defTabSz="685783">
              <a:lnSpc>
                <a:spcPct val="100000"/>
              </a:lnSpc>
              <a:defRPr/>
            </a:pPr>
            <a:r>
              <a:rPr lang="fr-FR" sz="900" dirty="0">
                <a:solidFill>
                  <a:schemeClr val="tx1"/>
                </a:solidFill>
                <a:latin typeface="Impact"/>
              </a:rPr>
              <a:t>la prospection :</a:t>
            </a:r>
          </a:p>
          <a:p>
            <a:pPr marL="53999" indent="-53999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tabLst>
                <a:tab pos="402421" algn="l"/>
              </a:tabLst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Accompagnement développement export </a:t>
            </a:r>
            <a:endParaRPr lang="fr-FR" sz="700" b="1" dirty="0">
              <a:solidFill>
                <a:srgbClr val="5E514D"/>
              </a:solidFill>
              <a:latin typeface="Arial"/>
            </a:endParaRPr>
          </a:p>
          <a:p>
            <a:pPr marL="53999" indent="-53999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tabLst>
                <a:tab pos="402421" algn="l"/>
              </a:tabLst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Assurance prospection  Prise en charge  du risque financier du votre développement export</a:t>
            </a:r>
          </a:p>
          <a:p>
            <a:pPr defTabSz="685783">
              <a:lnSpc>
                <a:spcPct val="100000"/>
              </a:lnSpc>
              <a:spcBef>
                <a:spcPts val="450"/>
              </a:spcBef>
              <a:tabLst>
                <a:tab pos="402421" algn="l"/>
              </a:tabLst>
              <a:defRPr/>
            </a:pPr>
            <a:endParaRPr lang="fr-FR" sz="700" dirty="0">
              <a:solidFill>
                <a:srgbClr val="5E514D"/>
              </a:solidFill>
              <a:latin typeface="Arial"/>
            </a:endParaRPr>
          </a:p>
        </p:txBody>
      </p:sp>
      <p:sp>
        <p:nvSpPr>
          <p:cNvPr id="10" name="Titre 6"/>
          <p:cNvSpPr txBox="1">
            <a:spLocks/>
          </p:cNvSpPr>
          <p:nvPr/>
        </p:nvSpPr>
        <p:spPr bwMode="gray">
          <a:xfrm>
            <a:off x="3635896" y="1872449"/>
            <a:ext cx="1353639" cy="241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783">
              <a:lnSpc>
                <a:spcPct val="100000"/>
              </a:lnSpc>
              <a:defRPr/>
            </a:pPr>
            <a:r>
              <a:rPr lang="fr-FR" sz="900" dirty="0">
                <a:solidFill>
                  <a:schemeClr val="tx1"/>
                </a:solidFill>
                <a:latin typeface="Impact"/>
              </a:rPr>
              <a:t>Nous finançons </a:t>
            </a:r>
            <a:br>
              <a:rPr lang="fr-FR" sz="900" dirty="0">
                <a:solidFill>
                  <a:schemeClr val="tx1"/>
                </a:solidFill>
                <a:latin typeface="Impact"/>
              </a:rPr>
            </a:br>
            <a:r>
              <a:rPr lang="fr-FR" sz="900" dirty="0">
                <a:solidFill>
                  <a:schemeClr val="tx1"/>
                </a:solidFill>
                <a:latin typeface="Impact"/>
              </a:rPr>
              <a:t>le développement :</a:t>
            </a:r>
          </a:p>
          <a:p>
            <a:pPr algn="r" defTabSz="685783">
              <a:lnSpc>
                <a:spcPct val="100000"/>
              </a:lnSpc>
              <a:defRPr/>
            </a:pPr>
            <a:endParaRPr lang="fr-FR" sz="450" dirty="0">
              <a:solidFill>
                <a:srgbClr val="5E514D"/>
              </a:solidFill>
              <a:latin typeface="Impact"/>
            </a:endParaRPr>
          </a:p>
          <a:p>
            <a:pPr marL="53999" indent="-53999" algn="r" defTabSz="685783">
              <a:lnSpc>
                <a:spcPct val="100000"/>
              </a:lnSpc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Prêt Croissance International</a:t>
            </a:r>
          </a:p>
          <a:p>
            <a:pPr marL="53999" indent="-53999" algn="r" defTabSz="685783">
              <a:lnSpc>
                <a:spcPct val="100000"/>
              </a:lnSpc>
              <a:spcBef>
                <a:spcPts val="150"/>
              </a:spcBef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Garantie des cautions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et des préfinancements</a:t>
            </a:r>
          </a:p>
          <a:p>
            <a:pPr marL="53999" indent="-53999" algn="r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Garantie des prêts bancaires</a:t>
            </a:r>
          </a:p>
          <a:p>
            <a:pPr marL="53999" indent="-53999" algn="r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Prise de participations minoritaires </a:t>
            </a:r>
            <a:endParaRPr lang="fr-FR" sz="700" b="1" dirty="0">
              <a:solidFill>
                <a:srgbClr val="5E514D"/>
              </a:solidFill>
              <a:latin typeface="Arial"/>
            </a:endParaRPr>
          </a:p>
        </p:txBody>
      </p:sp>
      <p:sp>
        <p:nvSpPr>
          <p:cNvPr id="11" name="Titre 6"/>
          <p:cNvSpPr txBox="1">
            <a:spLocks/>
          </p:cNvSpPr>
          <p:nvPr/>
        </p:nvSpPr>
        <p:spPr bwMode="gray">
          <a:xfrm>
            <a:off x="5508104" y="3326755"/>
            <a:ext cx="1279261" cy="2393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783">
              <a:lnSpc>
                <a:spcPct val="100000"/>
              </a:lnSpc>
              <a:spcAft>
                <a:spcPts val="450"/>
              </a:spcAft>
              <a:defRPr/>
            </a:pPr>
            <a:r>
              <a:rPr lang="fr-FR" sz="900" dirty="0">
                <a:solidFill>
                  <a:schemeClr val="tx1"/>
                </a:solidFill>
                <a:latin typeface="Impact"/>
              </a:rPr>
              <a:t>Nous assurons </a:t>
            </a:r>
            <a:br>
              <a:rPr lang="fr-FR" sz="900" dirty="0">
                <a:solidFill>
                  <a:schemeClr val="tx1"/>
                </a:solidFill>
                <a:latin typeface="Impact"/>
              </a:rPr>
            </a:br>
            <a:r>
              <a:rPr lang="fr-FR" sz="900" dirty="0">
                <a:solidFill>
                  <a:schemeClr val="tx1"/>
                </a:solidFill>
                <a:latin typeface="Impact"/>
              </a:rPr>
              <a:t>le projet export :</a:t>
            </a:r>
          </a:p>
          <a:p>
            <a:pPr marL="53999" indent="-53999" algn="r" defTabSz="685783">
              <a:lnSpc>
                <a:spcPct val="100000"/>
              </a:lnSpc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Assurance-Crédit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Une assurance tous risques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pour le contrat</a:t>
            </a:r>
          </a:p>
          <a:p>
            <a:pPr marL="53999" indent="-53999" algn="r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Assurance Change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pour neutraliser le risque      de change</a:t>
            </a:r>
          </a:p>
        </p:txBody>
      </p:sp>
      <p:sp>
        <p:nvSpPr>
          <p:cNvPr id="12" name="Titre 6"/>
          <p:cNvSpPr txBox="1">
            <a:spLocks/>
          </p:cNvSpPr>
          <p:nvPr/>
        </p:nvSpPr>
        <p:spPr bwMode="gray">
          <a:xfrm>
            <a:off x="7164289" y="2193227"/>
            <a:ext cx="1530172" cy="6665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783">
              <a:lnSpc>
                <a:spcPct val="100000"/>
              </a:lnSpc>
              <a:spcAft>
                <a:spcPts val="450"/>
              </a:spcAft>
              <a:defRPr/>
            </a:pPr>
            <a:r>
              <a:rPr lang="fr-FR" sz="900" dirty="0">
                <a:solidFill>
                  <a:schemeClr val="tx1"/>
                </a:solidFill>
                <a:latin typeface="Impact"/>
              </a:rPr>
              <a:t>Nous aidons à réussir</a:t>
            </a:r>
            <a:br>
              <a:rPr lang="fr-FR" sz="900" dirty="0">
                <a:solidFill>
                  <a:schemeClr val="tx1"/>
                </a:solidFill>
                <a:latin typeface="Impact"/>
              </a:rPr>
            </a:br>
            <a:r>
              <a:rPr lang="fr-FR" sz="900" dirty="0">
                <a:solidFill>
                  <a:schemeClr val="tx1"/>
                </a:solidFill>
                <a:latin typeface="Impact"/>
              </a:rPr>
              <a:t> l’investissement </a:t>
            </a:r>
            <a:br>
              <a:rPr lang="fr-FR" sz="900" dirty="0">
                <a:solidFill>
                  <a:schemeClr val="tx1"/>
                </a:solidFill>
                <a:latin typeface="Impact"/>
              </a:rPr>
            </a:br>
            <a:r>
              <a:rPr lang="fr-FR" sz="900" dirty="0">
                <a:solidFill>
                  <a:schemeClr val="tx1"/>
                </a:solidFill>
                <a:latin typeface="Impact"/>
              </a:rPr>
              <a:t>à l’étranger </a:t>
            </a:r>
            <a:r>
              <a:rPr lang="fr-FR" sz="900" b="1" dirty="0">
                <a:solidFill>
                  <a:schemeClr val="tx1"/>
                </a:solidFill>
                <a:latin typeface="Impact"/>
              </a:rPr>
              <a:t>:</a:t>
            </a:r>
          </a:p>
          <a:p>
            <a:pPr marL="53999" indent="-53999" algn="r" defTabSz="685783">
              <a:lnSpc>
                <a:spcPct val="100000"/>
              </a:lnSpc>
              <a:spcBef>
                <a:spcPts val="0"/>
              </a:spcBef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V.I.E (Volontariat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International en Entreprise)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et accompagnement implantation</a:t>
            </a:r>
            <a:endParaRPr lang="fr-FR" sz="700" b="1" dirty="0">
              <a:solidFill>
                <a:srgbClr val="5E514D"/>
              </a:solidFill>
              <a:latin typeface="Arial"/>
            </a:endParaRPr>
          </a:p>
          <a:p>
            <a:pPr marL="53999" indent="-53999" algn="r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Assurance Investissement</a:t>
            </a:r>
            <a:endParaRPr lang="fr-FR" sz="700" b="1" dirty="0">
              <a:solidFill>
                <a:srgbClr val="5E514D"/>
              </a:solidFill>
              <a:latin typeface="Arial"/>
            </a:endParaRPr>
          </a:p>
          <a:p>
            <a:pPr marL="53999" indent="-53999" algn="r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Garantie de projets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à l’international </a:t>
            </a:r>
            <a:endParaRPr lang="fr-FR" sz="700" b="1" dirty="0">
              <a:solidFill>
                <a:srgbClr val="5E514D"/>
              </a:solidFill>
              <a:latin typeface="Arial"/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392295" y="3016302"/>
            <a:ext cx="786240" cy="78624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chemeClr val="bg2"/>
            </a:solidFill>
            <a:prstDash val="solid"/>
          </a:ln>
          <a:effectLst/>
        </p:spPr>
        <p:txBody>
          <a:bodyPr wrap="none" lIns="0" tIns="0" rIns="0" bIns="0" rtlCol="0" anchor="ctr" anchorCtr="1">
            <a:normAutofit/>
          </a:bodyPr>
          <a:lstStyle/>
          <a:p>
            <a:pPr algn="ctr" defTabSz="685783">
              <a:defRPr/>
            </a:pPr>
            <a:r>
              <a:rPr lang="fr-FR" sz="788" kern="0" cap="all" dirty="0">
                <a:solidFill>
                  <a:srgbClr val="5E514D"/>
                </a:solidFill>
                <a:latin typeface="Impact"/>
              </a:rPr>
              <a:t> PROSPECTER </a:t>
            </a:r>
          </a:p>
          <a:p>
            <a:pPr algn="ctr" defTabSz="685783">
              <a:defRPr/>
            </a:pPr>
            <a:r>
              <a:rPr lang="fr-FR" sz="788" kern="0" cap="all" dirty="0">
                <a:solidFill>
                  <a:srgbClr val="5E514D"/>
                </a:solidFill>
                <a:latin typeface="Impact"/>
              </a:rPr>
              <a:t>LES Marchés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871672" y="2151450"/>
            <a:ext cx="0" cy="1403983"/>
          </a:xfrm>
          <a:prstGeom prst="line">
            <a:avLst/>
          </a:prstGeom>
          <a:noFill/>
          <a:ln w="9525" cap="flat" cmpd="sng" algn="ctr">
            <a:solidFill>
              <a:srgbClr val="72625E"/>
            </a:solidFill>
            <a:prstDash val="solid"/>
          </a:ln>
          <a:effectLst/>
        </p:spPr>
      </p:cxnSp>
      <p:cxnSp>
        <p:nvCxnSpPr>
          <p:cNvPr id="15" name="Connecteur droit 14"/>
          <p:cNvCxnSpPr/>
          <p:nvPr/>
        </p:nvCxnSpPr>
        <p:spPr>
          <a:xfrm>
            <a:off x="8748464" y="1035153"/>
            <a:ext cx="0" cy="1815006"/>
          </a:xfrm>
          <a:prstGeom prst="line">
            <a:avLst/>
          </a:prstGeom>
          <a:noFill/>
          <a:ln w="9525" cap="flat" cmpd="sng" algn="ctr">
            <a:solidFill>
              <a:srgbClr val="72625E"/>
            </a:solidFill>
            <a:prstDash val="solid"/>
          </a:ln>
          <a:effectLst/>
        </p:spPr>
      </p:cxnSp>
      <p:sp>
        <p:nvSpPr>
          <p:cNvPr id="16" name="Ellipse 15"/>
          <p:cNvSpPr>
            <a:spLocks noChangeAspect="1"/>
          </p:cNvSpPr>
          <p:nvPr/>
        </p:nvSpPr>
        <p:spPr>
          <a:xfrm>
            <a:off x="7937191" y="519947"/>
            <a:ext cx="786240" cy="78624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chemeClr val="bg2"/>
            </a:solidFill>
            <a:prstDash val="solid"/>
          </a:ln>
          <a:effectLst/>
        </p:spPr>
        <p:txBody>
          <a:bodyPr wrap="none" lIns="0" tIns="0" rIns="0" bIns="0" rtlCol="0" anchor="ctr" anchorCtr="1">
            <a:normAutofit/>
          </a:bodyPr>
          <a:lstStyle/>
          <a:p>
            <a:pPr algn="ctr" defTabSz="685783">
              <a:defRPr/>
            </a:pPr>
            <a:r>
              <a:rPr lang="fr-FR" sz="788" kern="0" spc="-15" dirty="0">
                <a:solidFill>
                  <a:srgbClr val="5E514D"/>
                </a:solidFill>
                <a:latin typeface="Impact"/>
              </a:rPr>
              <a:t>S’IMPLANTER </a:t>
            </a:r>
            <a:br>
              <a:rPr lang="fr-FR" sz="788" kern="0" spc="-15" dirty="0">
                <a:solidFill>
                  <a:srgbClr val="5E514D"/>
                </a:solidFill>
                <a:latin typeface="Impact"/>
              </a:rPr>
            </a:br>
            <a:r>
              <a:rPr lang="fr-FR" sz="788" kern="0" spc="-15" dirty="0">
                <a:solidFill>
                  <a:srgbClr val="5E514D"/>
                </a:solidFill>
                <a:latin typeface="Impact"/>
              </a:rPr>
              <a:t>SUR DES </a:t>
            </a:r>
            <a:br>
              <a:rPr lang="fr-FR" sz="788" kern="0" spc="-15" dirty="0">
                <a:solidFill>
                  <a:srgbClr val="5E514D"/>
                </a:solidFill>
                <a:latin typeface="Impact"/>
              </a:rPr>
            </a:br>
            <a:r>
              <a:rPr lang="fr-FR" sz="788" kern="0" spc="-15" dirty="0">
                <a:solidFill>
                  <a:srgbClr val="5E514D"/>
                </a:solidFill>
                <a:latin typeface="Impact"/>
              </a:rPr>
              <a:t>MARCHÉS</a:t>
            </a: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4282256" y="2299302"/>
            <a:ext cx="793800" cy="79380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chemeClr val="bg2"/>
            </a:solidFill>
            <a:prstDash val="solid"/>
          </a:ln>
          <a:effectLst/>
        </p:spPr>
        <p:txBody>
          <a:bodyPr wrap="none" lIns="0" tIns="0" rIns="0" bIns="0" rtlCol="0" anchor="ctr" anchorCtr="1">
            <a:normAutofit/>
          </a:bodyPr>
          <a:lstStyle/>
          <a:p>
            <a:pPr algn="ctr" defTabSz="685783">
              <a:defRPr/>
            </a:pPr>
            <a:r>
              <a:rPr lang="fr-FR" sz="788" kern="0" dirty="0">
                <a:solidFill>
                  <a:srgbClr val="5E514D"/>
                </a:solidFill>
                <a:latin typeface="Impact"/>
              </a:rPr>
              <a:t>FINANCER LE</a:t>
            </a:r>
          </a:p>
          <a:p>
            <a:pPr algn="ctr" defTabSz="685783">
              <a:defRPr/>
            </a:pPr>
            <a:r>
              <a:rPr lang="fr-FR" sz="788" kern="0" dirty="0">
                <a:solidFill>
                  <a:srgbClr val="5E514D"/>
                </a:solidFill>
                <a:latin typeface="Impact"/>
              </a:rPr>
              <a:t>DÉVELOPPEMENT</a:t>
            </a: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090016" y="1571616"/>
            <a:ext cx="786240" cy="78624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chemeClr val="bg2"/>
            </a:solidFill>
            <a:prstDash val="solid"/>
          </a:ln>
          <a:effectLst/>
        </p:spPr>
        <p:txBody>
          <a:bodyPr wrap="none" lIns="0" tIns="0" rIns="0" bIns="0" rtlCol="0" anchor="ctr" anchorCtr="1">
            <a:normAutofit/>
          </a:bodyPr>
          <a:lstStyle/>
          <a:p>
            <a:pPr algn="ctr" defTabSz="685783">
              <a:defRPr/>
            </a:pPr>
            <a:r>
              <a:rPr lang="fr-FR" sz="788" kern="0" cap="all" dirty="0">
                <a:solidFill>
                  <a:srgbClr val="5E514D"/>
                </a:solidFill>
                <a:latin typeface="Impact"/>
              </a:rPr>
              <a:t>Sécuriser</a:t>
            </a:r>
          </a:p>
          <a:p>
            <a:pPr algn="ctr" defTabSz="685783">
              <a:defRPr/>
            </a:pPr>
            <a:r>
              <a:rPr lang="fr-FR" sz="788" kern="0" cap="all" dirty="0">
                <a:solidFill>
                  <a:srgbClr val="5E514D"/>
                </a:solidFill>
                <a:latin typeface="Impact"/>
              </a:rPr>
              <a:t> le </a:t>
            </a:r>
            <a:br>
              <a:rPr lang="fr-FR" sz="788" kern="0" cap="all" dirty="0">
                <a:solidFill>
                  <a:srgbClr val="5E514D"/>
                </a:solidFill>
                <a:latin typeface="Impact"/>
              </a:rPr>
            </a:br>
            <a:r>
              <a:rPr lang="fr-FR" sz="788" kern="0" cap="all" dirty="0">
                <a:solidFill>
                  <a:srgbClr val="5E514D"/>
                </a:solidFill>
                <a:latin typeface="Impact"/>
              </a:rPr>
              <a:t>projet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2332804" y="1737127"/>
            <a:ext cx="1" cy="1311821"/>
          </a:xfrm>
          <a:prstGeom prst="line">
            <a:avLst/>
          </a:prstGeom>
          <a:noFill/>
          <a:ln w="9525" cap="flat" cmpd="sng" algn="ctr">
            <a:solidFill>
              <a:srgbClr val="72625E"/>
            </a:solidFill>
            <a:prstDash val="solid"/>
          </a:ln>
          <a:effectLst/>
        </p:spPr>
      </p:cxnSp>
      <p:sp>
        <p:nvSpPr>
          <p:cNvPr id="20" name="Ellipse 19"/>
          <p:cNvSpPr>
            <a:spLocks noChangeAspect="1"/>
          </p:cNvSpPr>
          <p:nvPr/>
        </p:nvSpPr>
        <p:spPr>
          <a:xfrm>
            <a:off x="2359857" y="2787949"/>
            <a:ext cx="786240" cy="786240"/>
          </a:xfrm>
          <a:prstGeom prst="ellipse">
            <a:avLst/>
          </a:prstGeom>
          <a:solidFill>
            <a:srgbClr val="FFFFFF"/>
          </a:solidFill>
          <a:ln w="127000" cap="flat" cmpd="sng" algn="ctr">
            <a:solidFill>
              <a:schemeClr val="bg2"/>
            </a:solidFill>
            <a:prstDash val="solid"/>
          </a:ln>
          <a:effectLst/>
        </p:spPr>
        <p:txBody>
          <a:bodyPr wrap="none" lIns="0" tIns="0" rIns="0" bIns="0" rtlCol="0" anchor="ctr" anchorCtr="1">
            <a:normAutofit/>
          </a:bodyPr>
          <a:lstStyle/>
          <a:p>
            <a:pPr algn="ctr" defTabSz="685783">
              <a:defRPr/>
            </a:pPr>
            <a:r>
              <a:rPr lang="fr-FR" sz="788" kern="500" cap="all" spc="30" dirty="0">
                <a:solidFill>
                  <a:srgbClr val="5E514D"/>
                </a:solidFill>
                <a:latin typeface="Impact"/>
              </a:rPr>
              <a:t>FINANCER</a:t>
            </a:r>
          </a:p>
          <a:p>
            <a:pPr algn="ctr" defTabSz="685783">
              <a:defRPr/>
            </a:pPr>
            <a:r>
              <a:rPr lang="fr-FR" sz="788" kern="500" cap="all" spc="30" dirty="0" err="1">
                <a:solidFill>
                  <a:srgbClr val="5E514D"/>
                </a:solidFill>
                <a:latin typeface="Impact"/>
              </a:rPr>
              <a:t>leS</a:t>
            </a:r>
            <a:r>
              <a:rPr lang="fr-FR" sz="788" kern="500" cap="all" spc="30" dirty="0">
                <a:solidFill>
                  <a:srgbClr val="5E514D"/>
                </a:solidFill>
                <a:latin typeface="Impact"/>
              </a:rPr>
              <a:t> VENTES</a:t>
            </a:r>
          </a:p>
        </p:txBody>
      </p:sp>
      <p:sp>
        <p:nvSpPr>
          <p:cNvPr id="21" name="Titre 6"/>
          <p:cNvSpPr txBox="1">
            <a:spLocks/>
          </p:cNvSpPr>
          <p:nvPr/>
        </p:nvSpPr>
        <p:spPr bwMode="gray">
          <a:xfrm>
            <a:off x="2396460" y="1730596"/>
            <a:ext cx="951404" cy="961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fr-FR" sz="900" dirty="0">
                <a:solidFill>
                  <a:schemeClr val="tx1"/>
                </a:solidFill>
                <a:latin typeface="Impact"/>
              </a:rPr>
              <a:t>Nous facilitons</a:t>
            </a:r>
          </a:p>
          <a:p>
            <a:pPr defTabSz="685783">
              <a:lnSpc>
                <a:spcPct val="100000"/>
              </a:lnSpc>
              <a:defRPr/>
            </a:pPr>
            <a:r>
              <a:rPr lang="fr-FR" sz="900" dirty="0">
                <a:solidFill>
                  <a:schemeClr val="tx1"/>
                </a:solidFill>
                <a:latin typeface="Impact"/>
              </a:rPr>
              <a:t>les ventes :</a:t>
            </a:r>
          </a:p>
          <a:p>
            <a:pPr marL="53999" indent="-53999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tabLst>
                <a:tab pos="402421" algn="l"/>
              </a:tabLst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Mobilisation de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créances à l’export</a:t>
            </a:r>
            <a:endParaRPr lang="fr-FR" sz="700" b="1" dirty="0">
              <a:solidFill>
                <a:srgbClr val="5E514D"/>
              </a:solidFill>
              <a:latin typeface="Arial"/>
            </a:endParaRPr>
          </a:p>
          <a:p>
            <a:pPr marL="53999" indent="-53999" defTabSz="685783">
              <a:lnSpc>
                <a:spcPct val="100000"/>
              </a:lnSpc>
              <a:spcBef>
                <a:spcPts val="450"/>
              </a:spcBef>
              <a:buClr>
                <a:srgbClr val="786E64"/>
              </a:buClr>
              <a:buFont typeface="Symbol" pitchFamily="18" charset="2"/>
              <a:buChar char="·"/>
              <a:tabLst>
                <a:tab pos="402421" algn="l"/>
              </a:tabLst>
              <a:defRPr/>
            </a:pPr>
            <a:r>
              <a:rPr lang="fr-FR" sz="700" dirty="0">
                <a:solidFill>
                  <a:srgbClr val="5E514D"/>
                </a:solidFill>
                <a:latin typeface="Arial"/>
              </a:rPr>
              <a:t>Crédit Export </a:t>
            </a:r>
            <a:br>
              <a:rPr lang="fr-FR" sz="700" dirty="0">
                <a:solidFill>
                  <a:srgbClr val="5E514D"/>
                </a:solidFill>
                <a:latin typeface="Arial"/>
              </a:rPr>
            </a:br>
            <a:r>
              <a:rPr lang="fr-FR" sz="700" dirty="0">
                <a:solidFill>
                  <a:srgbClr val="5E514D"/>
                </a:solidFill>
                <a:latin typeface="Arial"/>
              </a:rPr>
              <a:t>(acheteur ou fournisseur)</a:t>
            </a:r>
          </a:p>
        </p:txBody>
      </p:sp>
      <p:sp>
        <p:nvSpPr>
          <p:cNvPr id="22" name="Titre 6"/>
          <p:cNvSpPr txBox="1">
            <a:spLocks/>
          </p:cNvSpPr>
          <p:nvPr/>
        </p:nvSpPr>
        <p:spPr bwMode="gray">
          <a:xfrm>
            <a:off x="351367" y="4076554"/>
            <a:ext cx="6480720" cy="223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fr-FR" sz="825" dirty="0">
                <a:solidFill>
                  <a:srgbClr val="5E514D"/>
                </a:solidFill>
                <a:latin typeface="Impact"/>
              </a:rPr>
              <a:t>À chaque étape de la vie de l’entreprise, des solutions de prêt, de garantie, d’assurance, d’investissement et d’accompagnement </a:t>
            </a:r>
            <a:br>
              <a:rPr lang="fr-FR" sz="825" dirty="0">
                <a:solidFill>
                  <a:srgbClr val="5E514D"/>
                </a:solidFill>
                <a:latin typeface="Impact"/>
              </a:rPr>
            </a:br>
            <a:r>
              <a:rPr lang="fr-FR" sz="825" dirty="0">
                <a:solidFill>
                  <a:srgbClr val="5E514D"/>
                </a:solidFill>
                <a:latin typeface="Impact"/>
              </a:rPr>
              <a:t>qui se complètent et s’adaptent aux projets de conquête de nouveaux marchés.</a:t>
            </a:r>
            <a:endParaRPr lang="en-GB" sz="825" dirty="0">
              <a:solidFill>
                <a:srgbClr val="5E514D"/>
              </a:solidFill>
              <a:latin typeface="Impac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0717" y="4411754"/>
            <a:ext cx="729000" cy="1625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27" name="Titre 6"/>
          <p:cNvSpPr txBox="1">
            <a:spLocks/>
          </p:cNvSpPr>
          <p:nvPr/>
        </p:nvSpPr>
        <p:spPr bwMode="gray">
          <a:xfrm>
            <a:off x="547335" y="4443522"/>
            <a:ext cx="5231638" cy="2164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spcBef>
                <a:spcPts val="0"/>
              </a:spcBef>
              <a:buClr>
                <a:srgbClr val="786E64"/>
              </a:buClr>
              <a:defRPr/>
            </a:pPr>
            <a:r>
              <a:rPr lang="fr-FR" sz="600" b="1" dirty="0">
                <a:solidFill>
                  <a:srgbClr val="786E64"/>
                </a:solidFill>
                <a:latin typeface="Arial"/>
              </a:rPr>
              <a:t>Nouveaux produits proposés par Bpifrance Assurance Export qui assure, au nom de l’État et sous son contrôle, l’activité export. 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967" y="4411754"/>
            <a:ext cx="132588" cy="13258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19" y="2425041"/>
            <a:ext cx="132588" cy="13258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916" y="1485185"/>
            <a:ext cx="132588" cy="13258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135" y="2852561"/>
            <a:ext cx="132588" cy="13258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132" y="3212222"/>
            <a:ext cx="132588" cy="13258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2479444"/>
            <a:ext cx="132588" cy="132588"/>
          </a:xfrm>
          <a:prstGeom prst="rect">
            <a:avLst/>
          </a:prstGeom>
        </p:spPr>
      </p:pic>
      <p:sp>
        <p:nvSpPr>
          <p:cNvPr id="40" name="Titre 6"/>
          <p:cNvSpPr txBox="1">
            <a:spLocks/>
          </p:cNvSpPr>
          <p:nvPr/>
        </p:nvSpPr>
        <p:spPr bwMode="gray">
          <a:xfrm>
            <a:off x="340462" y="222489"/>
            <a:ext cx="6048000" cy="378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sz="3000" dirty="0">
                <a:solidFill>
                  <a:schemeClr val="bg2"/>
                </a:solidFill>
                <a:latin typeface="Impact"/>
              </a:rPr>
              <a:t>A l’international </a:t>
            </a:r>
            <a:r>
              <a:rPr lang="fr-FR" sz="1500" dirty="0">
                <a:solidFill>
                  <a:srgbClr val="5E514D"/>
                </a:solidFill>
                <a:latin typeface="Impact"/>
              </a:rPr>
              <a:t/>
            </a:r>
            <a:br>
              <a:rPr lang="fr-FR" sz="1500" dirty="0">
                <a:solidFill>
                  <a:srgbClr val="5E514D"/>
                </a:solidFill>
                <a:latin typeface="Impact"/>
              </a:rPr>
            </a:b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5A4F531-E8F8-419B-A56A-49E79D0E1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xmlns="" id="{DAEEF4A0-58DE-4D35-8628-2701C5F327F1}"/>
              </a:ext>
            </a:extLst>
          </p:cNvPr>
          <p:cNvSpPr txBox="1">
            <a:spLocks/>
          </p:cNvSpPr>
          <p:nvPr/>
        </p:nvSpPr>
        <p:spPr>
          <a:xfrm>
            <a:off x="340462" y="4901664"/>
            <a:ext cx="4879610" cy="308725"/>
          </a:xfrm>
          <a:prstGeom prst="rect">
            <a:avLst/>
          </a:prstGeom>
        </p:spPr>
        <p:txBody>
          <a:bodyPr lIns="0" tIns="0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rgbClr val="FFCD00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36000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36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72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72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108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tx2"/>
                </a:solidFill>
              </a:rPr>
              <a:t>04. NOS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36001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85E90D-D0BA-491B-850B-4A9A92CC0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2235964-95CD-4CC2-B60B-1AEB72D00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593D84-0FFC-4848-B3B9-3B82DFA31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634" y="1"/>
            <a:ext cx="6615354" cy="46668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5913D6-89F0-4EAB-AA19-ADB9E977EEC0}"/>
              </a:ext>
            </a:extLst>
          </p:cNvPr>
          <p:cNvSpPr/>
          <p:nvPr/>
        </p:nvSpPr>
        <p:spPr>
          <a:xfrm>
            <a:off x="1385646" y="1383619"/>
            <a:ext cx="2106234" cy="1046474"/>
          </a:xfrm>
          <a:prstGeom prst="rect">
            <a:avLst/>
          </a:prstGeom>
          <a:solidFill>
            <a:srgbClr val="766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74B415-D09A-4424-A12E-E4AEAFE34AE3}"/>
              </a:ext>
            </a:extLst>
          </p:cNvPr>
          <p:cNvSpPr/>
          <p:nvPr/>
        </p:nvSpPr>
        <p:spPr>
          <a:xfrm>
            <a:off x="1277634" y="2421965"/>
            <a:ext cx="2427679" cy="5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DF9358-CB5F-46EB-BCFC-53BF130F727B}"/>
              </a:ext>
            </a:extLst>
          </p:cNvPr>
          <p:cNvSpPr/>
          <p:nvPr/>
        </p:nvSpPr>
        <p:spPr>
          <a:xfrm>
            <a:off x="1385646" y="2480530"/>
            <a:ext cx="2101833" cy="1028215"/>
          </a:xfrm>
          <a:prstGeom prst="rect">
            <a:avLst/>
          </a:prstGeom>
          <a:solidFill>
            <a:srgbClr val="463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1B7D615-7318-47F2-9FCA-D076F45AEA65}"/>
              </a:ext>
            </a:extLst>
          </p:cNvPr>
          <p:cNvSpPr txBox="1"/>
          <p:nvPr/>
        </p:nvSpPr>
        <p:spPr>
          <a:xfrm>
            <a:off x="1385646" y="1498836"/>
            <a:ext cx="210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Impact" panose="020B0806030902050204" pitchFamily="34" charset="0"/>
              </a:rPr>
              <a:t>TPE – PME – ETI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Impact" panose="020B0806030902050204" pitchFamily="34" charset="0"/>
              </a:rPr>
              <a:t>CA &lt; 500 M€</a:t>
            </a:r>
            <a:endParaRPr lang="fr-FR" sz="2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9BE6723-B443-49E7-84FA-356AFEC7DE55}"/>
              </a:ext>
            </a:extLst>
          </p:cNvPr>
          <p:cNvSpPr txBox="1"/>
          <p:nvPr/>
        </p:nvSpPr>
        <p:spPr>
          <a:xfrm>
            <a:off x="1493658" y="2549586"/>
            <a:ext cx="1754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Impact" panose="020B0806030902050204" pitchFamily="34" charset="0"/>
              </a:rPr>
              <a:t>Prospection : </a:t>
            </a:r>
          </a:p>
          <a:p>
            <a:r>
              <a:rPr lang="fr-FR" dirty="0">
                <a:solidFill>
                  <a:schemeClr val="bg1"/>
                </a:solidFill>
                <a:latin typeface="Impact" panose="020B0806030902050204" pitchFamily="34" charset="0"/>
              </a:rPr>
              <a:t>2 ou 3 ans</a:t>
            </a:r>
          </a:p>
          <a:p>
            <a:r>
              <a:rPr lang="fr-FR" dirty="0">
                <a:solidFill>
                  <a:srgbClr val="FDD701"/>
                </a:solidFill>
                <a:latin typeface="Impact" panose="020B0806030902050204" pitchFamily="34" charset="0"/>
              </a:rPr>
              <a:t>Franchise : 2 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19647E-F198-411E-A79C-7BF9DB14457F}"/>
              </a:ext>
            </a:extLst>
          </p:cNvPr>
          <p:cNvSpPr/>
          <p:nvPr/>
        </p:nvSpPr>
        <p:spPr>
          <a:xfrm>
            <a:off x="5710527" y="1393751"/>
            <a:ext cx="2101833" cy="1028215"/>
          </a:xfrm>
          <a:prstGeom prst="rect">
            <a:avLst/>
          </a:prstGeom>
          <a:solidFill>
            <a:srgbClr val="463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4EA7E4C-77EE-4DAA-B90C-B0947E5EF3D5}"/>
              </a:ext>
            </a:extLst>
          </p:cNvPr>
          <p:cNvSpPr txBox="1"/>
          <p:nvPr/>
        </p:nvSpPr>
        <p:spPr>
          <a:xfrm>
            <a:off x="5795396" y="1464210"/>
            <a:ext cx="21018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D402"/>
                </a:solidFill>
                <a:latin typeface="Impact" panose="020B0806030902050204" pitchFamily="34" charset="0"/>
              </a:rPr>
              <a:t>Tous pays</a:t>
            </a:r>
          </a:p>
          <a:p>
            <a:r>
              <a:rPr lang="fr-FR" sz="1050" dirty="0">
                <a:solidFill>
                  <a:schemeClr val="bg1"/>
                </a:solidFill>
                <a:latin typeface="Gadugi" panose="020B0502040204020203" pitchFamily="34" charset="0"/>
              </a:rPr>
              <a:t>sauf exclusion Politique Assurance Crédit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54ABBE9-84CC-40D9-A757-F9626A891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75937" r="66529"/>
          <a:stretch/>
        </p:blipFill>
        <p:spPr>
          <a:xfrm>
            <a:off x="5617607" y="2450613"/>
            <a:ext cx="2214246" cy="11230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8F995F-40A8-448F-8598-BC83C0169287}"/>
              </a:ext>
            </a:extLst>
          </p:cNvPr>
          <p:cNvSpPr/>
          <p:nvPr/>
        </p:nvSpPr>
        <p:spPr>
          <a:xfrm>
            <a:off x="3534395" y="2473118"/>
            <a:ext cx="2101833" cy="1028215"/>
          </a:xfrm>
          <a:prstGeom prst="rect">
            <a:avLst/>
          </a:prstGeom>
          <a:solidFill>
            <a:srgbClr val="766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D17E594-EA38-4853-8EB3-5AA732E731C0}"/>
              </a:ext>
            </a:extLst>
          </p:cNvPr>
          <p:cNvSpPr txBox="1"/>
          <p:nvPr/>
        </p:nvSpPr>
        <p:spPr>
          <a:xfrm>
            <a:off x="3521981" y="2471964"/>
            <a:ext cx="22455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DD701"/>
                </a:solidFill>
                <a:latin typeface="Impact" panose="020B0806030902050204" pitchFamily="34" charset="0"/>
              </a:rPr>
              <a:t>Remboursement  :</a:t>
            </a:r>
          </a:p>
          <a:p>
            <a:r>
              <a:rPr lang="fr-FR" dirty="0">
                <a:solidFill>
                  <a:srgbClr val="FDD701"/>
                </a:solidFill>
                <a:latin typeface="Impact" panose="020B0806030902050204" pitchFamily="34" charset="0"/>
              </a:rPr>
              <a:t>3 ou 4 ans</a:t>
            </a:r>
          </a:p>
          <a:p>
            <a:r>
              <a:rPr lang="fr-FR" sz="1050" dirty="0">
                <a:solidFill>
                  <a:schemeClr val="bg1"/>
                </a:solidFill>
                <a:latin typeface="Gadugi" panose="020B0502040204020203" pitchFamily="34" charset="0"/>
              </a:rPr>
              <a:t>selon  CA réalisé sur zone garantie avec un minimum de 30 %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3C90F13-5E97-43BC-ADA6-25F6FF1CB49B}"/>
              </a:ext>
            </a:extLst>
          </p:cNvPr>
          <p:cNvSpPr/>
          <p:nvPr/>
        </p:nvSpPr>
        <p:spPr>
          <a:xfrm>
            <a:off x="1385646" y="3560581"/>
            <a:ext cx="2106234" cy="1046474"/>
          </a:xfrm>
          <a:prstGeom prst="rect">
            <a:avLst/>
          </a:prstGeom>
          <a:solidFill>
            <a:srgbClr val="766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7271BC3-2E66-4556-8E2D-95E5818AB619}"/>
              </a:ext>
            </a:extLst>
          </p:cNvPr>
          <p:cNvSpPr txBox="1"/>
          <p:nvPr/>
        </p:nvSpPr>
        <p:spPr>
          <a:xfrm>
            <a:off x="1385646" y="3625525"/>
            <a:ext cx="2101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Impact" panose="020B0806030902050204" pitchFamily="34" charset="0"/>
              </a:rPr>
              <a:t>Prime : 3%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mpact" panose="020B0806030902050204" pitchFamily="34" charset="0"/>
              </a:rPr>
              <a:t>du budget garanti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  <a:latin typeface="Impact" panose="020B0806030902050204" pitchFamily="34" charset="0"/>
              </a:rPr>
              <a:t>déduite du 1</a:t>
            </a:r>
            <a:r>
              <a:rPr lang="fr-FR" sz="1500" baseline="30000" dirty="0">
                <a:solidFill>
                  <a:schemeClr val="bg1"/>
                </a:solidFill>
                <a:latin typeface="Impact" panose="020B0806030902050204" pitchFamily="34" charset="0"/>
              </a:rPr>
              <a:t>er</a:t>
            </a:r>
            <a:r>
              <a:rPr lang="fr-FR" sz="1500" dirty="0">
                <a:solidFill>
                  <a:schemeClr val="bg1"/>
                </a:solidFill>
                <a:latin typeface="Impact" panose="020B0806030902050204" pitchFamily="34" charset="0"/>
              </a:rPr>
              <a:t> versement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CCF6276-7FB0-47DF-B9D3-6E0BD9E64B3A}"/>
              </a:ext>
            </a:extLst>
          </p:cNvPr>
          <p:cNvSpPr/>
          <p:nvPr/>
        </p:nvSpPr>
        <p:spPr>
          <a:xfrm>
            <a:off x="1289879" y="3500618"/>
            <a:ext cx="4505518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CA5E58-BEF3-461C-8617-623688617452}"/>
              </a:ext>
            </a:extLst>
          </p:cNvPr>
          <p:cNvSpPr/>
          <p:nvPr/>
        </p:nvSpPr>
        <p:spPr>
          <a:xfrm>
            <a:off x="3542637" y="3595764"/>
            <a:ext cx="2101833" cy="1028215"/>
          </a:xfrm>
          <a:prstGeom prst="rect">
            <a:avLst/>
          </a:prstGeom>
          <a:solidFill>
            <a:srgbClr val="463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87073FC-0EDC-4114-A7B7-06EAEC574EA4}"/>
              </a:ext>
            </a:extLst>
          </p:cNvPr>
          <p:cNvSpPr txBox="1"/>
          <p:nvPr/>
        </p:nvSpPr>
        <p:spPr>
          <a:xfrm>
            <a:off x="3308910" y="3784385"/>
            <a:ext cx="254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DD701"/>
                </a:solidFill>
                <a:latin typeface="Impact" panose="020B0806030902050204" pitchFamily="34" charset="0"/>
              </a:rPr>
              <a:t>Avance sur indemnité </a:t>
            </a:r>
          </a:p>
          <a:p>
            <a:pPr algn="ctr"/>
            <a:r>
              <a:rPr lang="fr-FR" sz="1200" dirty="0">
                <a:solidFill>
                  <a:srgbClr val="FDD701"/>
                </a:solidFill>
                <a:latin typeface="Impact" panose="020B0806030902050204" pitchFamily="34" charset="0"/>
              </a:rPr>
              <a:t>=</a:t>
            </a:r>
          </a:p>
          <a:p>
            <a:pPr algn="ctr"/>
            <a:r>
              <a:rPr lang="fr-FR" sz="1200" dirty="0">
                <a:solidFill>
                  <a:srgbClr val="FDD701"/>
                </a:solidFill>
                <a:latin typeface="Impact" panose="020B0806030902050204" pitchFamily="34" charset="0"/>
              </a:rPr>
              <a:t> budget garanti x quotité garantie</a:t>
            </a:r>
          </a:p>
        </p:txBody>
      </p:sp>
    </p:spTree>
    <p:extLst>
      <p:ext uri="{BB962C8B-B14F-4D97-AF65-F5344CB8AC3E}">
        <p14:creationId xmlns:p14="http://schemas.microsoft.com/office/powerpoint/2010/main" xmlns="" val="284781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88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-648580" y="-603042"/>
            <a:ext cx="9469052" cy="4961598"/>
            <a:chOff x="-648580" y="-603042"/>
            <a:chExt cx="9469052" cy="4961598"/>
          </a:xfrm>
        </p:grpSpPr>
        <p:sp>
          <p:nvSpPr>
            <p:cNvPr id="4" name="Ellipse 3"/>
            <p:cNvSpPr/>
            <p:nvPr/>
          </p:nvSpPr>
          <p:spPr>
            <a:xfrm>
              <a:off x="-648580" y="-603042"/>
              <a:ext cx="3786864" cy="3786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" name="Grouper 2"/>
            <p:cNvGrpSpPr/>
            <p:nvPr/>
          </p:nvGrpSpPr>
          <p:grpSpPr>
            <a:xfrm>
              <a:off x="3019815" y="3399748"/>
              <a:ext cx="958808" cy="958808"/>
              <a:chOff x="2354662" y="1195033"/>
              <a:chExt cx="1278411" cy="1278410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2354662" y="1195033"/>
                <a:ext cx="1278411" cy="12784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Espace réservé du texte 22"/>
              <p:cNvSpPr txBox="1">
                <a:spLocks/>
              </p:cNvSpPr>
              <p:nvPr/>
            </p:nvSpPr>
            <p:spPr>
              <a:xfrm>
                <a:off x="2519772" y="1507535"/>
                <a:ext cx="1026152" cy="9493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3000"/>
                  </a:spcAft>
                  <a:buFont typeface="Arial" pitchFamily="34" charset="0"/>
                  <a:buNone/>
                  <a:defRPr sz="2400" b="0" kern="1200">
                    <a:solidFill>
                      <a:srgbClr val="FFCD00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just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itchFamily="34" charset="0"/>
                  <a:buNone/>
                  <a:defRPr sz="1600" b="1" kern="1200">
                    <a:solidFill>
                      <a:srgbClr val="5E514D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just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itchFamily="2" charset="2"/>
                  <a:buNone/>
                  <a:defRPr sz="1300" kern="1200">
                    <a:solidFill>
                      <a:srgbClr val="5E514D"/>
                    </a:solidFill>
                    <a:latin typeface="+mn-lt"/>
                    <a:ea typeface="+mn-ea"/>
                    <a:cs typeface="+mn-cs"/>
                  </a:defRPr>
                </a:lvl3pPr>
                <a:lvl4pPr marL="360000" indent="-180000" algn="just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itchFamily="2" charset="2"/>
                  <a:buChar char="l"/>
                  <a:defRPr sz="1200" kern="1200">
                    <a:solidFill>
                      <a:srgbClr val="5E514D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0" algn="just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1200" kern="1200">
                    <a:solidFill>
                      <a:srgbClr val="5E514D"/>
                    </a:solidFill>
                    <a:latin typeface="+mn-lt"/>
                    <a:ea typeface="+mn-ea"/>
                    <a:cs typeface="+mn-cs"/>
                  </a:defRPr>
                </a:lvl5pPr>
                <a:lvl6pPr marL="720000" indent="-180000" algn="just" defTabSz="89535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rgbClr val="5E514D"/>
                  </a:buClr>
                  <a:buSzPct val="150000"/>
                  <a:buFont typeface="Lucida Grande"/>
                  <a:buChar char="•"/>
                  <a:defRPr sz="1200" b="0" kern="1200">
                    <a:solidFill>
                      <a:srgbClr val="5E514D"/>
                    </a:solidFill>
                    <a:latin typeface="+mn-lt"/>
                    <a:ea typeface="+mn-ea"/>
                    <a:cs typeface="+mn-cs"/>
                  </a:defRPr>
                </a:lvl6pPr>
                <a:lvl7pPr marL="720000" indent="0" algn="just" defTabSz="89535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accent1"/>
                  </a:buClr>
                  <a:buFontTx/>
                  <a:buNone/>
                  <a:defRPr sz="1200" b="0" kern="1200">
                    <a:solidFill>
                      <a:srgbClr val="5E514D"/>
                    </a:solidFill>
                    <a:latin typeface="+mn-lt"/>
                    <a:ea typeface="+mn-ea"/>
                    <a:cs typeface="+mn-cs"/>
                  </a:defRPr>
                </a:lvl7pPr>
                <a:lvl8pPr marL="1080000" indent="-180975" algn="just" defTabSz="89535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l"/>
                  <a:defRPr sz="1200" b="0" kern="1200">
                    <a:solidFill>
                      <a:srgbClr val="5E514D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fr-FR" sz="4125" dirty="0">
                    <a:solidFill>
                      <a:schemeClr val="bg2"/>
                    </a:solidFill>
                  </a:rPr>
                  <a:t>01.</a:t>
                </a:r>
              </a:p>
            </p:txBody>
          </p:sp>
        </p:grpSp>
        <p:sp>
          <p:nvSpPr>
            <p:cNvPr id="7" name="Espace réservé du texte 23"/>
            <p:cNvSpPr txBox="1">
              <a:spLocks/>
            </p:cNvSpPr>
            <p:nvPr/>
          </p:nvSpPr>
          <p:spPr>
            <a:xfrm>
              <a:off x="4761022" y="2004687"/>
              <a:ext cx="4059450" cy="64807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5400" dirty="0">
                  <a:solidFill>
                    <a:schemeClr val="tx2"/>
                  </a:solidFill>
                </a:rPr>
                <a:t>. . 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4400" dirty="0">
                  <a:solidFill>
                    <a:schemeClr val="tx2"/>
                  </a:solidFill>
                </a:rPr>
                <a:t>SOMMES-NOUS ?</a:t>
              </a:r>
            </a:p>
          </p:txBody>
        </p:sp>
        <p:sp>
          <p:nvSpPr>
            <p:cNvPr id="9" name="Espace réservé du texte 23"/>
            <p:cNvSpPr txBox="1">
              <a:spLocks/>
            </p:cNvSpPr>
            <p:nvPr/>
          </p:nvSpPr>
          <p:spPr>
            <a:xfrm>
              <a:off x="66886" y="231490"/>
              <a:ext cx="2673297" cy="64807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11000" dirty="0">
                  <a:solidFill>
                    <a:schemeClr val="bg1"/>
                  </a:solidFill>
                </a:rPr>
                <a:t>QUI</a:t>
              </a:r>
              <a:r>
                <a:rPr lang="fr-FR" sz="9750" dirty="0">
                  <a:solidFill>
                    <a:schemeClr val="bg1"/>
                  </a:solidFill>
                </a:rPr>
                <a:t/>
              </a:r>
              <a:br>
                <a:rPr lang="fr-FR" sz="9750" dirty="0">
                  <a:solidFill>
                    <a:schemeClr val="bg1"/>
                  </a:solidFill>
                </a:rPr>
              </a:br>
              <a:r>
                <a:rPr lang="fr-FR" sz="9750" dirty="0">
                  <a:solidFill>
                    <a:schemeClr val="bg1"/>
                  </a:solidFill>
                </a:rPr>
                <a:t/>
              </a:r>
              <a:br>
                <a:rPr lang="fr-FR" sz="9750" dirty="0">
                  <a:solidFill>
                    <a:schemeClr val="bg1"/>
                  </a:solidFill>
                </a:rPr>
              </a:br>
              <a:endParaRPr lang="fr-FR" sz="9750" dirty="0">
                <a:solidFill>
                  <a:schemeClr val="bg1"/>
                </a:solidFill>
              </a:endParaRPr>
            </a:p>
          </p:txBody>
        </p:sp>
        <p:sp>
          <p:nvSpPr>
            <p:cNvPr id="8" name="Espace réservé du texte 23"/>
            <p:cNvSpPr txBox="1">
              <a:spLocks/>
            </p:cNvSpPr>
            <p:nvPr/>
          </p:nvSpPr>
          <p:spPr>
            <a:xfrm>
              <a:off x="23963" y="915566"/>
              <a:ext cx="2673297" cy="64807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9400" dirty="0">
                  <a:solidFill>
                    <a:schemeClr val="bg1"/>
                  </a:solidFill>
                </a:rPr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124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12"/>
          <p:cNvSpPr txBox="1">
            <a:spLocks/>
          </p:cNvSpPr>
          <p:nvPr/>
        </p:nvSpPr>
        <p:spPr>
          <a:xfrm>
            <a:off x="1455602" y="222489"/>
            <a:ext cx="3132348" cy="3645405"/>
          </a:xfrm>
          <a:prstGeom prst="rect">
            <a:avLst/>
          </a:prstGeom>
          <a:noFill/>
          <a:ln w="38100">
            <a:noFill/>
          </a:ln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>
                <a:solidFill>
                  <a:schemeClr val="accent1"/>
                </a:solidFill>
              </a:rPr>
              <a:t>Tous les </a:t>
            </a:r>
            <a:br>
              <a:rPr lang="fr-FR" sz="3000" dirty="0">
                <a:solidFill>
                  <a:schemeClr val="accent1"/>
                </a:solidFill>
              </a:rPr>
            </a:br>
            <a:r>
              <a:rPr lang="fr-FR" sz="3000" dirty="0">
                <a:solidFill>
                  <a:schemeClr val="accent1"/>
                </a:solidFill>
              </a:rPr>
              <a:t>instruments </a:t>
            </a:r>
            <a:r>
              <a:rPr lang="fr-FR" sz="2700" dirty="0">
                <a:solidFill>
                  <a:schemeClr val="accent1"/>
                </a:solidFill>
              </a:rPr>
              <a:t/>
            </a:r>
            <a:br>
              <a:rPr lang="fr-FR" sz="2700" dirty="0">
                <a:solidFill>
                  <a:schemeClr val="accent1"/>
                </a:solidFill>
              </a:rPr>
            </a:br>
            <a:r>
              <a:rPr lang="fr-FR" sz="1200" dirty="0">
                <a:solidFill>
                  <a:srgbClr val="5E514D"/>
                </a:solidFill>
              </a:rPr>
              <a:t>publics de financement réunis</a:t>
            </a:r>
          </a:p>
          <a:p>
            <a:pPr lvl="1"/>
            <a:r>
              <a:rPr lang="fr-FR" sz="975" dirty="0">
                <a:solidFill>
                  <a:srgbClr val="5E514D"/>
                </a:solidFill>
              </a:rPr>
              <a:t>Créé par la loi du 31 décembre 2012, </a:t>
            </a:r>
            <a:br>
              <a:rPr lang="fr-FR" sz="975" dirty="0">
                <a:solidFill>
                  <a:srgbClr val="5E514D"/>
                </a:solidFill>
              </a:rPr>
            </a:br>
            <a:r>
              <a:rPr lang="fr-FR" sz="975" b="1" dirty="0" err="1">
                <a:solidFill>
                  <a:srgbClr val="5E514D"/>
                </a:solidFill>
              </a:rPr>
              <a:t>Bpifrance</a:t>
            </a:r>
            <a:r>
              <a:rPr lang="fr-FR" sz="975" dirty="0">
                <a:solidFill>
                  <a:srgbClr val="5E514D"/>
                </a:solidFill>
              </a:rPr>
              <a:t> est détenu à 50 % par l’État </a:t>
            </a:r>
            <a:br>
              <a:rPr lang="fr-FR" sz="975" dirty="0">
                <a:solidFill>
                  <a:srgbClr val="5E514D"/>
                </a:solidFill>
              </a:rPr>
            </a:br>
            <a:r>
              <a:rPr lang="fr-FR" sz="975" dirty="0">
                <a:solidFill>
                  <a:srgbClr val="5E514D"/>
                </a:solidFill>
              </a:rPr>
              <a:t>et 50 % par la Caisse des dépôts.</a:t>
            </a:r>
          </a:p>
          <a:p>
            <a:pPr lvl="1"/>
            <a:r>
              <a:rPr lang="fr-FR" sz="975" dirty="0">
                <a:solidFill>
                  <a:srgbClr val="5E514D"/>
                </a:solidFill>
              </a:rPr>
              <a:t>Dès sa création, le groupe s’est organisé </a:t>
            </a:r>
            <a:br>
              <a:rPr lang="fr-FR" sz="975" dirty="0">
                <a:solidFill>
                  <a:srgbClr val="5E514D"/>
                </a:solidFill>
              </a:rPr>
            </a:br>
            <a:r>
              <a:rPr lang="fr-FR" sz="975" dirty="0">
                <a:solidFill>
                  <a:srgbClr val="5E514D"/>
                </a:solidFill>
              </a:rPr>
              <a:t>autour de deux pôles : </a:t>
            </a:r>
            <a:r>
              <a:rPr lang="fr-FR" sz="975" b="1" dirty="0" err="1">
                <a:solidFill>
                  <a:srgbClr val="5E514D"/>
                </a:solidFill>
              </a:rPr>
              <a:t>Bpifrance</a:t>
            </a:r>
            <a:r>
              <a:rPr lang="fr-FR" sz="975" b="1" dirty="0">
                <a:solidFill>
                  <a:srgbClr val="5E514D"/>
                </a:solidFill>
              </a:rPr>
              <a:t> Financement</a:t>
            </a:r>
            <a:r>
              <a:rPr lang="fr-FR" sz="975" dirty="0">
                <a:solidFill>
                  <a:srgbClr val="5E514D"/>
                </a:solidFill>
              </a:rPr>
              <a:t> </a:t>
            </a:r>
            <a:br>
              <a:rPr lang="fr-FR" sz="975" dirty="0">
                <a:solidFill>
                  <a:srgbClr val="5E514D"/>
                </a:solidFill>
              </a:rPr>
            </a:br>
            <a:r>
              <a:rPr lang="fr-FR" sz="975" dirty="0">
                <a:solidFill>
                  <a:srgbClr val="5E514D"/>
                </a:solidFill>
              </a:rPr>
              <a:t>et </a:t>
            </a:r>
            <a:r>
              <a:rPr lang="fr-FR" sz="975" b="1" dirty="0" err="1">
                <a:solidFill>
                  <a:srgbClr val="5E514D"/>
                </a:solidFill>
              </a:rPr>
              <a:t>Bpifrance</a:t>
            </a:r>
            <a:r>
              <a:rPr lang="fr-FR" sz="975" b="1" dirty="0">
                <a:solidFill>
                  <a:srgbClr val="5E514D"/>
                </a:solidFill>
              </a:rPr>
              <a:t> Investissement. </a:t>
            </a:r>
          </a:p>
          <a:p>
            <a:pPr lvl="1"/>
            <a:r>
              <a:rPr lang="fr-FR" sz="975" dirty="0">
                <a:solidFill>
                  <a:srgbClr val="5E514D"/>
                </a:solidFill>
              </a:rPr>
              <a:t>Depuis le 1</a:t>
            </a:r>
            <a:r>
              <a:rPr lang="fr-FR" sz="975" baseline="30000" dirty="0">
                <a:solidFill>
                  <a:srgbClr val="5E514D"/>
                </a:solidFill>
              </a:rPr>
              <a:t>er</a:t>
            </a:r>
            <a:r>
              <a:rPr lang="fr-FR" sz="975" dirty="0">
                <a:solidFill>
                  <a:srgbClr val="5E514D"/>
                </a:solidFill>
              </a:rPr>
              <a:t> janvier 2017, la nouvelle filiale </a:t>
            </a:r>
            <a:br>
              <a:rPr lang="fr-FR" sz="975" dirty="0">
                <a:solidFill>
                  <a:srgbClr val="5E514D"/>
                </a:solidFill>
              </a:rPr>
            </a:br>
            <a:r>
              <a:rPr lang="fr-FR" sz="975" b="1" dirty="0" err="1">
                <a:solidFill>
                  <a:srgbClr val="5E514D"/>
                </a:solidFill>
              </a:rPr>
              <a:t>Bpifrance</a:t>
            </a:r>
            <a:r>
              <a:rPr lang="fr-FR" sz="975" b="1" dirty="0">
                <a:solidFill>
                  <a:srgbClr val="5E514D"/>
                </a:solidFill>
              </a:rPr>
              <a:t> Assurance Export </a:t>
            </a:r>
            <a:r>
              <a:rPr lang="fr-FR" sz="975" dirty="0">
                <a:solidFill>
                  <a:srgbClr val="5E514D"/>
                </a:solidFill>
              </a:rPr>
              <a:t>assure, </a:t>
            </a:r>
            <a:br>
              <a:rPr lang="fr-FR" sz="975" dirty="0">
                <a:solidFill>
                  <a:srgbClr val="5E514D"/>
                </a:solidFill>
              </a:rPr>
            </a:br>
            <a:r>
              <a:rPr lang="fr-FR" sz="975" dirty="0">
                <a:solidFill>
                  <a:srgbClr val="5E514D"/>
                </a:solidFill>
              </a:rPr>
              <a:t>au nom de l’État et sous son contrôle, </a:t>
            </a:r>
            <a:br>
              <a:rPr lang="fr-FR" sz="975" dirty="0">
                <a:solidFill>
                  <a:srgbClr val="5E514D"/>
                </a:solidFill>
              </a:rPr>
            </a:br>
            <a:r>
              <a:rPr lang="fr-FR" sz="975" dirty="0">
                <a:solidFill>
                  <a:srgbClr val="5E514D"/>
                </a:solidFill>
              </a:rPr>
              <a:t>l’activité export des entreprises.</a:t>
            </a:r>
          </a:p>
          <a:p>
            <a:endParaRPr lang="fr-FR" sz="1200" dirty="0">
              <a:solidFill>
                <a:srgbClr val="5E514D"/>
              </a:solidFill>
            </a:endParaRPr>
          </a:p>
        </p:txBody>
      </p:sp>
      <p:grpSp>
        <p:nvGrpSpPr>
          <p:cNvPr id="104" name="Grouper 103"/>
          <p:cNvGrpSpPr/>
          <p:nvPr/>
        </p:nvGrpSpPr>
        <p:grpSpPr>
          <a:xfrm>
            <a:off x="4385785" y="1002498"/>
            <a:ext cx="3426575" cy="2730382"/>
            <a:chOff x="4484684" y="1408671"/>
            <a:chExt cx="4568766" cy="3640509"/>
          </a:xfrm>
        </p:grpSpPr>
        <p:sp>
          <p:nvSpPr>
            <p:cNvPr id="23" name="Espace réservé du texte 23"/>
            <p:cNvSpPr txBox="1">
              <a:spLocks/>
            </p:cNvSpPr>
            <p:nvPr/>
          </p:nvSpPr>
          <p:spPr>
            <a:xfrm>
              <a:off x="6422942" y="3738298"/>
              <a:ext cx="10628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825" dirty="0">
                  <a:solidFill>
                    <a:srgbClr val="DC4600"/>
                  </a:solidFill>
                </a:rPr>
                <a:t>100 %</a:t>
              </a:r>
            </a:p>
          </p:txBody>
        </p:sp>
        <p:sp>
          <p:nvSpPr>
            <p:cNvPr id="24" name="Espace réservé du texte 23"/>
            <p:cNvSpPr txBox="1">
              <a:spLocks/>
            </p:cNvSpPr>
            <p:nvPr/>
          </p:nvSpPr>
          <p:spPr>
            <a:xfrm>
              <a:off x="7962377" y="3027885"/>
              <a:ext cx="659916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825" dirty="0">
                  <a:solidFill>
                    <a:srgbClr val="AF282D"/>
                  </a:solidFill>
                </a:rPr>
                <a:t>100 %</a:t>
              </a:r>
            </a:p>
          </p:txBody>
        </p:sp>
        <p:sp>
          <p:nvSpPr>
            <p:cNvPr id="25" name="Espace réservé du texte 23"/>
            <p:cNvSpPr txBox="1">
              <a:spLocks/>
            </p:cNvSpPr>
            <p:nvPr/>
          </p:nvSpPr>
          <p:spPr>
            <a:xfrm>
              <a:off x="5601378" y="3738298"/>
              <a:ext cx="5079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825" dirty="0">
                  <a:solidFill>
                    <a:srgbClr val="EB7800"/>
                  </a:solidFill>
                </a:rPr>
                <a:t>90 %</a:t>
              </a:r>
            </a:p>
          </p:txBody>
        </p:sp>
        <p:sp>
          <p:nvSpPr>
            <p:cNvPr id="26" name="Espace réservé du texte 23"/>
            <p:cNvSpPr txBox="1">
              <a:spLocks/>
            </p:cNvSpPr>
            <p:nvPr/>
          </p:nvSpPr>
          <p:spPr>
            <a:xfrm>
              <a:off x="4971965" y="3738298"/>
              <a:ext cx="5079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825" dirty="0">
                  <a:solidFill>
                    <a:schemeClr val="tx1"/>
                  </a:solidFill>
                </a:rPr>
                <a:t>10 %</a:t>
              </a:r>
            </a:p>
          </p:txBody>
        </p:sp>
        <p:sp>
          <p:nvSpPr>
            <p:cNvPr id="28" name="Espace réservé du texte 23"/>
            <p:cNvSpPr txBox="1">
              <a:spLocks/>
            </p:cNvSpPr>
            <p:nvPr/>
          </p:nvSpPr>
          <p:spPr>
            <a:xfrm>
              <a:off x="6685654" y="2323509"/>
              <a:ext cx="5079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825" dirty="0">
                  <a:solidFill>
                    <a:schemeClr val="tx2"/>
                  </a:solidFill>
                </a:rPr>
                <a:t>50 %</a:t>
              </a:r>
            </a:p>
          </p:txBody>
        </p:sp>
        <p:cxnSp>
          <p:nvCxnSpPr>
            <p:cNvPr id="55" name="Connecteur en angle 54"/>
            <p:cNvCxnSpPr/>
            <p:nvPr/>
          </p:nvCxnSpPr>
          <p:spPr>
            <a:xfrm>
              <a:off x="6814881" y="3257609"/>
              <a:ext cx="1633415" cy="81946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ngle 55"/>
            <p:cNvCxnSpPr/>
            <p:nvPr/>
          </p:nvCxnSpPr>
          <p:spPr>
            <a:xfrm rot="10800000">
              <a:off x="5025711" y="3700720"/>
              <a:ext cx="689200" cy="25188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lipse 68"/>
            <p:cNvSpPr/>
            <p:nvPr/>
          </p:nvSpPr>
          <p:spPr>
            <a:xfrm>
              <a:off x="4644658" y="3032956"/>
              <a:ext cx="737736" cy="737736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70" name="Espace réservé du texte 23"/>
            <p:cNvSpPr txBox="1">
              <a:spLocks/>
            </p:cNvSpPr>
            <p:nvPr/>
          </p:nvSpPr>
          <p:spPr>
            <a:xfrm>
              <a:off x="4484684" y="3266794"/>
              <a:ext cx="10628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38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ACTIONNAIRES </a:t>
              </a:r>
            </a:p>
            <a:p>
              <a:pPr algn="ctr">
                <a:lnSpc>
                  <a:spcPct val="9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38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BANCAIRES</a:t>
              </a:r>
            </a:p>
          </p:txBody>
        </p:sp>
        <p:grpSp>
          <p:nvGrpSpPr>
            <p:cNvPr id="86" name="Grouper 85"/>
            <p:cNvGrpSpPr/>
            <p:nvPr/>
          </p:nvGrpSpPr>
          <p:grpSpPr>
            <a:xfrm rot="10800000">
              <a:off x="5720023" y="2276872"/>
              <a:ext cx="1388210" cy="409088"/>
              <a:chOff x="5765952" y="2407844"/>
              <a:chExt cx="1388210" cy="409088"/>
            </a:xfrm>
          </p:grpSpPr>
          <p:cxnSp>
            <p:nvCxnSpPr>
              <p:cNvPr id="78" name="Connecteur en angle 77"/>
              <p:cNvCxnSpPr/>
              <p:nvPr/>
            </p:nvCxnSpPr>
            <p:spPr>
              <a:xfrm rot="5400000" flipH="1" flipV="1">
                <a:off x="5920029" y="2253767"/>
                <a:ext cx="384425" cy="692579"/>
              </a:xfrm>
              <a:prstGeom prst="bentConnector3">
                <a:avLst>
                  <a:gd name="adj1" fmla="val 6021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en angle 79"/>
              <p:cNvCxnSpPr/>
              <p:nvPr/>
            </p:nvCxnSpPr>
            <p:spPr>
              <a:xfrm rot="5400000" flipH="1" flipV="1">
                <a:off x="6615660" y="2278430"/>
                <a:ext cx="384425" cy="692579"/>
              </a:xfrm>
              <a:prstGeom prst="bentConnector3">
                <a:avLst>
                  <a:gd name="adj1" fmla="val 32556"/>
                </a:avLst>
              </a:prstGeom>
              <a:ln>
                <a:solidFill>
                  <a:schemeClr val="tx1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er 86"/>
            <p:cNvGrpSpPr/>
            <p:nvPr/>
          </p:nvGrpSpPr>
          <p:grpSpPr>
            <a:xfrm>
              <a:off x="5714203" y="3799673"/>
              <a:ext cx="1389217" cy="413901"/>
              <a:chOff x="5764945" y="2403031"/>
              <a:chExt cx="1389217" cy="413901"/>
            </a:xfrm>
          </p:grpSpPr>
          <p:cxnSp>
            <p:nvCxnSpPr>
              <p:cNvPr id="88" name="Connecteur en angle 87"/>
              <p:cNvCxnSpPr/>
              <p:nvPr/>
            </p:nvCxnSpPr>
            <p:spPr>
              <a:xfrm rot="5400000" flipH="1" flipV="1">
                <a:off x="5919022" y="2248954"/>
                <a:ext cx="384425" cy="692579"/>
              </a:xfrm>
              <a:prstGeom prst="bentConnector3">
                <a:avLst>
                  <a:gd name="adj1" fmla="val 6021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en angle 88"/>
              <p:cNvCxnSpPr/>
              <p:nvPr/>
            </p:nvCxnSpPr>
            <p:spPr>
              <a:xfrm rot="5400000" flipH="1" flipV="1">
                <a:off x="6615660" y="2278430"/>
                <a:ext cx="384425" cy="692579"/>
              </a:xfrm>
              <a:prstGeom prst="bentConnector3">
                <a:avLst>
                  <a:gd name="adj1" fmla="val 32556"/>
                </a:avLst>
              </a:prstGeom>
              <a:ln>
                <a:solidFill>
                  <a:schemeClr val="tx1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Ellipse 89"/>
            <p:cNvSpPr/>
            <p:nvPr/>
          </p:nvSpPr>
          <p:spPr>
            <a:xfrm>
              <a:off x="5814138" y="2618910"/>
              <a:ext cx="1188132" cy="1188132"/>
            </a:xfrm>
            <a:prstGeom prst="ellipse">
              <a:avLst/>
            </a:prstGeom>
            <a:solidFill>
              <a:schemeClr val="bg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91" name="Espace réservé du texte 23"/>
            <p:cNvSpPr txBox="1">
              <a:spLocks/>
            </p:cNvSpPr>
            <p:nvPr/>
          </p:nvSpPr>
          <p:spPr>
            <a:xfrm>
              <a:off x="5806776" y="3040426"/>
              <a:ext cx="121958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1275" dirty="0">
                  <a:solidFill>
                    <a:schemeClr val="tx2"/>
                  </a:solidFill>
                </a:rPr>
                <a:t>BPIFRANCE</a:t>
              </a:r>
            </a:p>
          </p:txBody>
        </p:sp>
        <p:sp>
          <p:nvSpPr>
            <p:cNvPr id="92" name="Espace réservé du texte 23"/>
            <p:cNvSpPr txBox="1">
              <a:spLocks/>
            </p:cNvSpPr>
            <p:nvPr/>
          </p:nvSpPr>
          <p:spPr>
            <a:xfrm>
              <a:off x="5639839" y="2323509"/>
              <a:ext cx="5079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825" dirty="0">
                  <a:solidFill>
                    <a:schemeClr val="tx2"/>
                  </a:solidFill>
                </a:rPr>
                <a:t>50 %</a:t>
              </a:r>
            </a:p>
          </p:txBody>
        </p:sp>
        <p:sp>
          <p:nvSpPr>
            <p:cNvPr id="94" name="Ellipse 93"/>
            <p:cNvSpPr/>
            <p:nvPr/>
          </p:nvSpPr>
          <p:spPr>
            <a:xfrm>
              <a:off x="6658532" y="1408671"/>
              <a:ext cx="892661" cy="8926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5269321" y="1408671"/>
              <a:ext cx="892661" cy="8926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space réservé du texte 23"/>
            <p:cNvSpPr txBox="1">
              <a:spLocks/>
            </p:cNvSpPr>
            <p:nvPr/>
          </p:nvSpPr>
          <p:spPr>
            <a:xfrm>
              <a:off x="6573461" y="1588691"/>
              <a:ext cx="10628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900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  <a:t>CAISSE 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900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  <a:t>DES 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900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  <a:t>DÉPÔTS</a:t>
              </a:r>
            </a:p>
          </p:txBody>
        </p:sp>
        <p:sp>
          <p:nvSpPr>
            <p:cNvPr id="97" name="Espace réservé du texte 23"/>
            <p:cNvSpPr txBox="1">
              <a:spLocks/>
            </p:cNvSpPr>
            <p:nvPr/>
          </p:nvSpPr>
          <p:spPr>
            <a:xfrm>
              <a:off x="5184250" y="1774745"/>
              <a:ext cx="106280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900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  <a:t>ÉTAT</a:t>
              </a:r>
            </a:p>
          </p:txBody>
        </p:sp>
        <p:sp>
          <p:nvSpPr>
            <p:cNvPr id="98" name="Ellipse 97"/>
            <p:cNvSpPr/>
            <p:nvPr/>
          </p:nvSpPr>
          <p:spPr>
            <a:xfrm>
              <a:off x="5224688" y="4067253"/>
              <a:ext cx="981927" cy="981927"/>
            </a:xfrm>
            <a:prstGeom prst="ellipse">
              <a:avLst/>
            </a:prstGeom>
            <a:solidFill>
              <a:srgbClr val="EB78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613899" y="4067253"/>
              <a:ext cx="981927" cy="981927"/>
            </a:xfrm>
            <a:prstGeom prst="ellipse">
              <a:avLst/>
            </a:prstGeom>
            <a:solidFill>
              <a:srgbClr val="DC4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964701" y="4067253"/>
              <a:ext cx="981927" cy="981927"/>
            </a:xfrm>
            <a:prstGeom prst="ellipse">
              <a:avLst/>
            </a:prstGeom>
            <a:solidFill>
              <a:srgbClr val="AF282D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space réservé du texte 23"/>
            <p:cNvSpPr txBox="1">
              <a:spLocks/>
            </p:cNvSpPr>
            <p:nvPr/>
          </p:nvSpPr>
          <p:spPr>
            <a:xfrm>
              <a:off x="5131110" y="4348230"/>
              <a:ext cx="116908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75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BPIFRANCE </a:t>
              </a:r>
            </a:p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75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FINANCEMENT</a:t>
              </a:r>
            </a:p>
          </p:txBody>
        </p:sp>
        <p:sp>
          <p:nvSpPr>
            <p:cNvPr id="102" name="Espace réservé du texte 23"/>
            <p:cNvSpPr txBox="1">
              <a:spLocks/>
            </p:cNvSpPr>
            <p:nvPr/>
          </p:nvSpPr>
          <p:spPr>
            <a:xfrm>
              <a:off x="6520321" y="4348230"/>
              <a:ext cx="116908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75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BPIFRANCE</a:t>
              </a:r>
            </a:p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75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INVESTISSEMENT</a:t>
              </a:r>
            </a:p>
          </p:txBody>
        </p:sp>
        <p:sp>
          <p:nvSpPr>
            <p:cNvPr id="103" name="Espace réservé du texte 23"/>
            <p:cNvSpPr txBox="1">
              <a:spLocks/>
            </p:cNvSpPr>
            <p:nvPr/>
          </p:nvSpPr>
          <p:spPr>
            <a:xfrm>
              <a:off x="7884368" y="4291906"/>
              <a:ext cx="1169082" cy="2819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75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BPIFRANCE</a:t>
              </a:r>
            </a:p>
            <a:p>
              <a:pPr algn="ctr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75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ASSURANCE EXPORT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4678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9858401-1896-4F80-9B2B-186795E41C27}" type="slidenum">
              <a:rPr lang="fr-FR"/>
              <a:pPr defTabSz="685800"/>
              <a:t>4</a:t>
            </a:fld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53506" y="222489"/>
            <a:ext cx="3145497" cy="41660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fr-FR" sz="3000" dirty="0">
                <a:solidFill>
                  <a:srgbClr val="FFCD00"/>
                </a:solidFill>
                <a:latin typeface="Impact"/>
              </a:rPr>
              <a:t>La direction régionale </a:t>
            </a:r>
            <a:r>
              <a:rPr lang="fr-FR" sz="1800" dirty="0">
                <a:solidFill>
                  <a:srgbClr val="5E514D"/>
                </a:solidFill>
                <a:latin typeface="Impact"/>
              </a:rPr>
              <a:t/>
            </a:r>
            <a:br>
              <a:rPr lang="fr-FR" sz="1800" dirty="0">
                <a:solidFill>
                  <a:srgbClr val="5E514D"/>
                </a:solidFill>
                <a:latin typeface="Impact"/>
              </a:rPr>
            </a:br>
            <a:r>
              <a:rPr lang="fr-FR" sz="1200" dirty="0">
                <a:solidFill>
                  <a:srgbClr val="5E514D"/>
                </a:solidFill>
                <a:latin typeface="Impact"/>
              </a:rPr>
              <a:t>un interlocuteur unique pour des solutions multiples</a:t>
            </a:r>
          </a:p>
          <a:p>
            <a:pPr marL="135731" lvl="2" indent="-135731" defTabSz="685800">
              <a:buFont typeface=".HelveticaNeueDeskInterface-Regular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48 implantations régionales représentant </a:t>
            </a:r>
            <a:br>
              <a:rPr lang="fr-FR" sz="975" dirty="0">
                <a:solidFill>
                  <a:srgbClr val="5E514D"/>
                </a:solidFill>
                <a:latin typeface="Arial"/>
              </a:rPr>
            </a:br>
            <a:r>
              <a:rPr lang="fr-FR" sz="975" dirty="0">
                <a:solidFill>
                  <a:srgbClr val="5E514D"/>
                </a:solidFill>
                <a:latin typeface="Arial"/>
              </a:rPr>
              <a:t>tous les métiers du groupe</a:t>
            </a:r>
          </a:p>
          <a:p>
            <a:pPr marL="135731" lvl="2" indent="-135731" defTabSz="685800">
              <a:buFont typeface=".HelveticaNeueDeskInterface-Regular" charset="0"/>
              <a:buChar char="●"/>
            </a:pPr>
            <a:endParaRPr lang="fr-FR" sz="975" dirty="0">
              <a:solidFill>
                <a:srgbClr val="786E64"/>
              </a:solidFill>
              <a:latin typeface="Arial"/>
            </a:endParaRPr>
          </a:p>
          <a:p>
            <a:pPr marL="135731" lvl="2" indent="-135731" defTabSz="685800">
              <a:buFont typeface=".HelveticaNeueDeskInterface-Regular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Dans chaque région :</a:t>
            </a:r>
          </a:p>
          <a:p>
            <a:pPr marL="272194" lvl="3" indent="-135731" defTabSz="685800">
              <a:buClr>
                <a:srgbClr val="FFCD00"/>
              </a:buClr>
              <a:buFont typeface="LucidaGrande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une équipe Innovation </a:t>
            </a:r>
          </a:p>
          <a:p>
            <a:pPr marL="272194" lvl="3" indent="-135731" defTabSz="685800">
              <a:buClr>
                <a:srgbClr val="FFCD00"/>
              </a:buClr>
              <a:buFont typeface="LucidaGrande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une équipe Financement-Garantie </a:t>
            </a:r>
          </a:p>
          <a:p>
            <a:pPr marL="272194" lvl="3" indent="-135731" defTabSz="685800">
              <a:buClr>
                <a:srgbClr val="FFCD00"/>
              </a:buClr>
              <a:buFont typeface="LucidaGrande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un chargé d’affaires international Business France </a:t>
            </a:r>
          </a:p>
          <a:p>
            <a:pPr marL="272194" lvl="3" indent="-135731" defTabSz="685800">
              <a:buClr>
                <a:srgbClr val="FFCD00"/>
              </a:buClr>
              <a:buFont typeface="LucidaGrande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un chargé d’affaires Assurance Export </a:t>
            </a:r>
          </a:p>
          <a:p>
            <a:pPr marL="272194" lvl="3" indent="-135731" defTabSz="685800">
              <a:buClr>
                <a:srgbClr val="FFCD00"/>
              </a:buClr>
              <a:buFont typeface="LucidaGrande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un responsable Fonds Propres </a:t>
            </a:r>
          </a:p>
          <a:p>
            <a:pPr marL="135731" lvl="2" indent="-135731" defTabSz="685800"/>
            <a:endParaRPr lang="fr-FR" sz="975" dirty="0">
              <a:solidFill>
                <a:srgbClr val="00789A"/>
              </a:solidFill>
              <a:latin typeface="Arial"/>
            </a:endParaRPr>
          </a:p>
          <a:p>
            <a:pPr marL="135731" lvl="2" indent="-135731" defTabSz="685800">
              <a:buFont typeface=".HelveticaNeueDeskInterface-Regular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Une banque de place</a:t>
            </a:r>
          </a:p>
          <a:p>
            <a:pPr marL="135731" lvl="2" indent="-135731" defTabSz="685800">
              <a:buFont typeface=".HelveticaNeueDeskInterface-Regular" charset="0"/>
              <a:buChar char="●"/>
            </a:pPr>
            <a:endParaRPr lang="fr-FR" sz="975" dirty="0">
              <a:solidFill>
                <a:srgbClr val="5E514D"/>
              </a:solidFill>
              <a:latin typeface="Arial"/>
            </a:endParaRPr>
          </a:p>
          <a:p>
            <a:pPr marL="135731" lvl="2" indent="-135731" defTabSz="685800">
              <a:buFont typeface=".HelveticaNeueDeskInterface-Regular" charset="0"/>
              <a:buChar char="●"/>
            </a:pPr>
            <a:r>
              <a:rPr lang="fr-FR" sz="975" dirty="0">
                <a:solidFill>
                  <a:srgbClr val="5E514D"/>
                </a:solidFill>
                <a:latin typeface="Arial"/>
              </a:rPr>
              <a:t>Un réseau qui va à la rencontre des entrepreneurs</a:t>
            </a:r>
          </a:p>
        </p:txBody>
      </p:sp>
      <p:grpSp>
        <p:nvGrpSpPr>
          <p:cNvPr id="49" name="Grouper 48"/>
          <p:cNvGrpSpPr/>
          <p:nvPr/>
        </p:nvGrpSpPr>
        <p:grpSpPr>
          <a:xfrm>
            <a:off x="4610773" y="303498"/>
            <a:ext cx="3201587" cy="3794987"/>
            <a:chOff x="4623698" y="548680"/>
            <a:chExt cx="4268782" cy="5059982"/>
          </a:xfrm>
        </p:grpSpPr>
        <p:cxnSp>
          <p:nvCxnSpPr>
            <p:cNvPr id="39" name="Connecteur droit 38"/>
            <p:cNvCxnSpPr/>
            <p:nvPr/>
          </p:nvCxnSpPr>
          <p:spPr>
            <a:xfrm flipV="1">
              <a:off x="5050418" y="5211912"/>
              <a:ext cx="3340236" cy="9416"/>
            </a:xfrm>
            <a:prstGeom prst="line">
              <a:avLst/>
            </a:prstGeom>
            <a:ln w="63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6031685" y="548680"/>
              <a:ext cx="1437640" cy="1437640"/>
            </a:xfrm>
            <a:prstGeom prst="ellipse">
              <a:avLst/>
            </a:prstGeom>
            <a:solidFill>
              <a:schemeClr val="bg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 err="1">
                <a:solidFill>
                  <a:srgbClr val="786E64"/>
                </a:solidFill>
                <a:latin typeface="Arial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031685" y="2746184"/>
              <a:ext cx="1437640" cy="1437640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 err="1">
                <a:solidFill>
                  <a:srgbClr val="786E64"/>
                </a:solidFill>
                <a:latin typeface="Arial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623698" y="4797152"/>
              <a:ext cx="811510" cy="811510"/>
            </a:xfrm>
            <a:prstGeom prst="ellipse">
              <a:avLst/>
            </a:prstGeom>
            <a:solidFill>
              <a:srgbClr val="EB78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 err="1">
                <a:solidFill>
                  <a:srgbClr val="786E64"/>
                </a:solidFill>
                <a:latin typeface="Arial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6349701" y="4797152"/>
              <a:ext cx="811510" cy="811510"/>
            </a:xfrm>
            <a:prstGeom prst="ellipse">
              <a:avLst/>
            </a:prstGeom>
            <a:solidFill>
              <a:srgbClr val="AF282D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 err="1">
                <a:solidFill>
                  <a:srgbClr val="786E64"/>
                </a:solidFill>
                <a:latin typeface="Arial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8080970" y="4797152"/>
              <a:ext cx="811510" cy="811510"/>
            </a:xfrm>
            <a:prstGeom prst="ellipse">
              <a:avLst/>
            </a:prstGeom>
            <a:solidFill>
              <a:srgbClr val="AA3C6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 err="1">
                <a:solidFill>
                  <a:srgbClr val="786E64"/>
                </a:solidFill>
                <a:latin typeface="Arial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7211350" y="4797152"/>
              <a:ext cx="811510" cy="811510"/>
            </a:xfrm>
            <a:prstGeom prst="ellipse">
              <a:avLst/>
            </a:prstGeom>
            <a:solidFill>
              <a:srgbClr val="C8376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 err="1">
                <a:solidFill>
                  <a:srgbClr val="786E64"/>
                </a:solidFill>
                <a:latin typeface="Arial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5484056" y="4797152"/>
              <a:ext cx="811510" cy="811510"/>
            </a:xfrm>
            <a:prstGeom prst="ellipse">
              <a:avLst/>
            </a:prstGeom>
            <a:solidFill>
              <a:srgbClr val="DC4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 err="1">
                <a:solidFill>
                  <a:srgbClr val="786E64"/>
                </a:solidFill>
                <a:latin typeface="Arial"/>
              </a:endParaRPr>
            </a:p>
          </p:txBody>
        </p:sp>
        <p:sp>
          <p:nvSpPr>
            <p:cNvPr id="15" name="Espace réservé du texte 23"/>
            <p:cNvSpPr txBox="1">
              <a:spLocks/>
            </p:cNvSpPr>
            <p:nvPr/>
          </p:nvSpPr>
          <p:spPr>
            <a:xfrm>
              <a:off x="6107510" y="1115642"/>
              <a:ext cx="1285990" cy="34121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1275" dirty="0">
                  <a:solidFill>
                    <a:srgbClr val="5E514D"/>
                  </a:solidFill>
                  <a:latin typeface="Impact"/>
                </a:rPr>
                <a:t>ENTREPRISE</a:t>
              </a:r>
            </a:p>
          </p:txBody>
        </p:sp>
        <p:sp>
          <p:nvSpPr>
            <p:cNvPr id="16" name="Espace réservé du texte 23"/>
            <p:cNvSpPr txBox="1">
              <a:spLocks/>
            </p:cNvSpPr>
            <p:nvPr/>
          </p:nvSpPr>
          <p:spPr>
            <a:xfrm>
              <a:off x="6107510" y="3212976"/>
              <a:ext cx="1285990" cy="34121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1275" dirty="0">
                  <a:solidFill>
                    <a:srgbClr val="FFFFFF"/>
                  </a:solidFill>
                  <a:latin typeface="Impact"/>
                </a:rPr>
                <a:t>DIRECTION RÉGIONALE</a:t>
              </a:r>
            </a:p>
          </p:txBody>
        </p:sp>
        <p:sp>
          <p:nvSpPr>
            <p:cNvPr id="17" name="Espace réservé du texte 23"/>
            <p:cNvSpPr txBox="1">
              <a:spLocks/>
            </p:cNvSpPr>
            <p:nvPr/>
          </p:nvSpPr>
          <p:spPr>
            <a:xfrm>
              <a:off x="4666109" y="5094493"/>
              <a:ext cx="718494" cy="341218"/>
            </a:xfrm>
            <a:prstGeom prst="rect">
              <a:avLst/>
            </a:prstGeom>
          </p:spPr>
          <p:txBody>
            <a:bodyPr wrap="none"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INNOVATION</a:t>
              </a:r>
            </a:p>
          </p:txBody>
        </p:sp>
        <p:sp>
          <p:nvSpPr>
            <p:cNvPr id="19" name="Espace réservé du texte 23"/>
            <p:cNvSpPr txBox="1">
              <a:spLocks/>
            </p:cNvSpPr>
            <p:nvPr/>
          </p:nvSpPr>
          <p:spPr>
            <a:xfrm>
              <a:off x="5536627" y="5031892"/>
              <a:ext cx="718494" cy="341218"/>
            </a:xfrm>
            <a:prstGeom prst="rect">
              <a:avLst/>
            </a:prstGeom>
          </p:spPr>
          <p:txBody>
            <a:bodyPr wrap="none"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FINANCEMENT </a:t>
              </a:r>
            </a:p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GARANTIE</a:t>
              </a:r>
            </a:p>
          </p:txBody>
        </p:sp>
        <p:sp>
          <p:nvSpPr>
            <p:cNvPr id="20" name="Espace réservé du texte 23"/>
            <p:cNvSpPr txBox="1">
              <a:spLocks/>
            </p:cNvSpPr>
            <p:nvPr/>
          </p:nvSpPr>
          <p:spPr>
            <a:xfrm>
              <a:off x="6396209" y="5094493"/>
              <a:ext cx="718494" cy="341218"/>
            </a:xfrm>
            <a:prstGeom prst="rect">
              <a:avLst/>
            </a:prstGeom>
          </p:spPr>
          <p:txBody>
            <a:bodyPr wrap="none"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spc="-15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INTERNATIONAL</a:t>
              </a:r>
            </a:p>
          </p:txBody>
        </p:sp>
        <p:sp>
          <p:nvSpPr>
            <p:cNvPr id="21" name="Espace réservé du texte 23"/>
            <p:cNvSpPr txBox="1">
              <a:spLocks/>
            </p:cNvSpPr>
            <p:nvPr/>
          </p:nvSpPr>
          <p:spPr>
            <a:xfrm>
              <a:off x="7267479" y="5031892"/>
              <a:ext cx="718494" cy="341218"/>
            </a:xfrm>
            <a:prstGeom prst="rect">
              <a:avLst/>
            </a:prstGeom>
          </p:spPr>
          <p:txBody>
            <a:bodyPr wrap="none"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ASSURANCE </a:t>
              </a:r>
            </a:p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EXPORT</a:t>
              </a:r>
            </a:p>
          </p:txBody>
        </p:sp>
        <p:sp>
          <p:nvSpPr>
            <p:cNvPr id="22" name="Espace réservé du texte 23"/>
            <p:cNvSpPr txBox="1">
              <a:spLocks/>
            </p:cNvSpPr>
            <p:nvPr/>
          </p:nvSpPr>
          <p:spPr>
            <a:xfrm>
              <a:off x="8137099" y="5031892"/>
              <a:ext cx="718494" cy="341218"/>
            </a:xfrm>
            <a:prstGeom prst="rect">
              <a:avLst/>
            </a:prstGeom>
          </p:spPr>
          <p:txBody>
            <a:bodyPr wrap="none"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FONDS </a:t>
              </a:r>
            </a:p>
            <a:p>
              <a:pPr algn="ctr" defTabSz="685800">
                <a:lnSpc>
                  <a:spcPct val="100000"/>
                </a:lnSpc>
                <a:spcAft>
                  <a:spcPts val="0"/>
                </a:spcAft>
                <a:tabLst>
                  <a:tab pos="0" algn="l"/>
                </a:tabLst>
              </a:pPr>
              <a:r>
                <a:rPr lang="fr-FR" sz="675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PROPRES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3096" y="2071399"/>
              <a:ext cx="334818" cy="588818"/>
            </a:xfrm>
            <a:prstGeom prst="rect">
              <a:avLst/>
            </a:prstGeom>
          </p:spPr>
        </p:pic>
        <p:cxnSp>
          <p:nvCxnSpPr>
            <p:cNvPr id="24" name="Connecteur droit 23"/>
            <p:cNvCxnSpPr>
              <a:stCxn id="10" idx="0"/>
              <a:endCxn id="9" idx="4"/>
            </p:cNvCxnSpPr>
            <p:nvPr/>
          </p:nvCxnSpPr>
          <p:spPr>
            <a:xfrm flipV="1">
              <a:off x="5029453" y="4183824"/>
              <a:ext cx="1721052" cy="613328"/>
            </a:xfrm>
            <a:prstGeom prst="line">
              <a:avLst/>
            </a:prstGeom>
            <a:ln w="158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14" idx="0"/>
              <a:endCxn id="9" idx="4"/>
            </p:cNvCxnSpPr>
            <p:nvPr/>
          </p:nvCxnSpPr>
          <p:spPr>
            <a:xfrm flipV="1">
              <a:off x="5889811" y="4183824"/>
              <a:ext cx="860694" cy="613328"/>
            </a:xfrm>
            <a:prstGeom prst="line">
              <a:avLst/>
            </a:prstGeom>
            <a:ln w="158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11" idx="0"/>
              <a:endCxn id="9" idx="4"/>
            </p:cNvCxnSpPr>
            <p:nvPr/>
          </p:nvCxnSpPr>
          <p:spPr>
            <a:xfrm flipH="1" flipV="1">
              <a:off x="6750505" y="4183824"/>
              <a:ext cx="4951" cy="613328"/>
            </a:xfrm>
            <a:prstGeom prst="line">
              <a:avLst/>
            </a:prstGeom>
            <a:ln w="158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13" idx="0"/>
              <a:endCxn id="9" idx="4"/>
            </p:cNvCxnSpPr>
            <p:nvPr/>
          </p:nvCxnSpPr>
          <p:spPr>
            <a:xfrm flipH="1" flipV="1">
              <a:off x="6750505" y="4183824"/>
              <a:ext cx="866600" cy="613328"/>
            </a:xfrm>
            <a:prstGeom prst="line">
              <a:avLst/>
            </a:prstGeom>
            <a:ln w="158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stCxn id="12" idx="0"/>
              <a:endCxn id="9" idx="4"/>
            </p:cNvCxnSpPr>
            <p:nvPr/>
          </p:nvCxnSpPr>
          <p:spPr>
            <a:xfrm flipH="1" flipV="1">
              <a:off x="6750505" y="4183824"/>
              <a:ext cx="1736220" cy="613328"/>
            </a:xfrm>
            <a:prstGeom prst="line">
              <a:avLst/>
            </a:prstGeom>
            <a:ln w="158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355F6CD-81DE-45FD-A127-5077117A73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1847" y="1032064"/>
            <a:ext cx="1632346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06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-648580" y="-603042"/>
            <a:ext cx="3786864" cy="37868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3019813" y="3399746"/>
            <a:ext cx="1201148" cy="958808"/>
            <a:chOff x="2354662" y="1195033"/>
            <a:chExt cx="1601531" cy="1278410"/>
          </a:xfrm>
        </p:grpSpPr>
        <p:sp>
          <p:nvSpPr>
            <p:cNvPr id="5" name="Ellipse 4"/>
            <p:cNvSpPr/>
            <p:nvPr/>
          </p:nvSpPr>
          <p:spPr>
            <a:xfrm>
              <a:off x="2354662" y="1195033"/>
              <a:ext cx="1278411" cy="1278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Espace réservé du texte 22"/>
            <p:cNvSpPr txBox="1">
              <a:spLocks/>
            </p:cNvSpPr>
            <p:nvPr/>
          </p:nvSpPr>
          <p:spPr>
            <a:xfrm>
              <a:off x="2508196" y="1507535"/>
              <a:ext cx="1447997" cy="9493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0"/>
                </a:spcAft>
                <a:buFont typeface="Arial" pitchFamily="34" charset="0"/>
                <a:buNone/>
                <a:defRPr sz="2400" b="0" kern="1200">
                  <a:solidFill>
                    <a:srgbClr val="FFCD00"/>
                  </a:solidFill>
                  <a:latin typeface="+mj-lt"/>
                  <a:ea typeface="+mn-ea"/>
                  <a:cs typeface="+mn-cs"/>
                </a:defRPr>
              </a:lvl1pPr>
              <a:lvl2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600" b="1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2pPr>
              <a:lvl3pPr marL="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None/>
                <a:defRPr sz="13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bg2"/>
                </a:buClr>
                <a:buFont typeface="Wingdings" pitchFamily="2" charset="2"/>
                <a:buChar char="l"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4pPr>
              <a:lvl5pPr marL="360000" indent="0" algn="just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20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rgbClr val="5E514D"/>
                </a:buClr>
                <a:buSzPct val="150000"/>
                <a:buFont typeface="Lucida Grande"/>
                <a:buChar char="•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6pPr>
              <a:lvl7pPr marL="720000" indent="0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Tx/>
                <a:buNone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7pPr>
              <a:lvl8pPr marL="1080000" indent="-180975" algn="just" defTabSz="89535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 sz="1200" b="0" kern="1200">
                  <a:solidFill>
                    <a:srgbClr val="5E514D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4125" dirty="0">
                  <a:solidFill>
                    <a:schemeClr val="bg2"/>
                  </a:solidFill>
                </a:rPr>
                <a:t>02.</a:t>
              </a:r>
            </a:p>
          </p:txBody>
        </p:sp>
      </p:grpSp>
      <p:sp>
        <p:nvSpPr>
          <p:cNvPr id="7" name="Espace réservé du texte 23"/>
          <p:cNvSpPr txBox="1">
            <a:spLocks/>
          </p:cNvSpPr>
          <p:nvPr/>
        </p:nvSpPr>
        <p:spPr>
          <a:xfrm>
            <a:off x="4788024" y="606096"/>
            <a:ext cx="4068452" cy="6480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rgbClr val="FFCD00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36000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36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72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72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108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tabLst>
                <a:tab pos="0" algn="l"/>
              </a:tabLst>
            </a:pPr>
            <a:r>
              <a:rPr lang="fr-FR" sz="4500" dirty="0">
                <a:solidFill>
                  <a:schemeClr val="tx2"/>
                </a:solidFill>
              </a:rPr>
              <a:t>Financement de l’immatériel… nos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0" algn="l"/>
              </a:tabLst>
            </a:pPr>
            <a:r>
              <a:rPr lang="fr-FR" sz="4000" dirty="0">
                <a:solidFill>
                  <a:schemeClr val="tx2"/>
                </a:solidFill>
              </a:rPr>
              <a:t>Solutions</a:t>
            </a:r>
          </a:p>
        </p:txBody>
      </p:sp>
      <p:sp>
        <p:nvSpPr>
          <p:cNvPr id="8" name="Espace réservé du texte 23"/>
          <p:cNvSpPr txBox="1">
            <a:spLocks/>
          </p:cNvSpPr>
          <p:nvPr/>
        </p:nvSpPr>
        <p:spPr>
          <a:xfrm>
            <a:off x="-97883" y="1131574"/>
            <a:ext cx="2673297" cy="6480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rgbClr val="FFCD00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36000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36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72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72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108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0"/>
              </a:spcAft>
              <a:tabLst>
                <a:tab pos="0" algn="l"/>
              </a:tabLst>
            </a:pPr>
            <a:r>
              <a:rPr lang="fr-FR" sz="7200" dirty="0">
                <a:solidFill>
                  <a:schemeClr val="bg1"/>
                </a:solidFill>
              </a:rPr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xmlns="" val="248090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8"/>
          <p:cNvSpPr txBox="1">
            <a:spLocks/>
          </p:cNvSpPr>
          <p:nvPr/>
        </p:nvSpPr>
        <p:spPr>
          <a:xfrm>
            <a:off x="340462" y="222490"/>
            <a:ext cx="8732038" cy="432551"/>
          </a:xfrm>
          <a:prstGeom prst="rect">
            <a:avLst/>
          </a:prstGeom>
        </p:spPr>
        <p:txBody>
          <a:bodyPr lIns="0" tIns="0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rgbClr val="FFCD00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36000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36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72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72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108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</a:pPr>
            <a:r>
              <a:rPr lang="fr-FR" sz="3200" dirty="0">
                <a:solidFill>
                  <a:schemeClr val="bg1"/>
                </a:solidFill>
              </a:rPr>
              <a:t>Des solutions </a:t>
            </a:r>
            <a:r>
              <a:rPr lang="fr-FR" sz="1800" dirty="0">
                <a:solidFill>
                  <a:srgbClr val="5E514D"/>
                </a:solidFill>
              </a:rPr>
              <a:t/>
            </a:r>
            <a:br>
              <a:rPr lang="fr-FR" sz="1800" dirty="0">
                <a:solidFill>
                  <a:srgbClr val="5E514D"/>
                </a:solidFill>
              </a:rPr>
            </a:br>
            <a:r>
              <a:rPr lang="fr-FR" sz="1400" dirty="0">
                <a:solidFill>
                  <a:srgbClr val="5E514D"/>
                </a:solidFill>
              </a:rPr>
              <a:t>pour toutes les entreprises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100" b="1" dirty="0" err="1">
                <a:solidFill>
                  <a:srgbClr val="5E514D"/>
                </a:solidFill>
                <a:latin typeface="Arial"/>
              </a:rPr>
              <a:t>Bpifrance</a:t>
            </a:r>
            <a:r>
              <a:rPr lang="fr-FR" sz="1100" dirty="0">
                <a:solidFill>
                  <a:srgbClr val="5E514D"/>
                </a:solidFill>
                <a:latin typeface="Arial"/>
              </a:rPr>
              <a:t> intervient auprès d’entreprises de toutes tailles, principalement les TPE, les PME et les entreprises de taille intermédiaire (ETI), et de plus grandes entreprises (GE), lorsque celles-ci ont une dimension stratégique pour l’économie nationale, les territoires ou l’emploi.</a:t>
            </a:r>
            <a:endParaRPr lang="fr-FR" sz="1100" b="1" dirty="0">
              <a:solidFill>
                <a:srgbClr val="5E514D"/>
              </a:solidFill>
              <a:latin typeface="Arial"/>
            </a:endParaRPr>
          </a:p>
          <a:p>
            <a:endParaRPr lang="fr-FR" sz="1200" dirty="0">
              <a:solidFill>
                <a:srgbClr val="5E514D"/>
              </a:solidFill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 bwMode="gray">
          <a:xfrm>
            <a:off x="340312" y="2902647"/>
            <a:ext cx="2176588" cy="729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fr-FR" sz="1000" dirty="0">
                <a:solidFill>
                  <a:srgbClr val="5E514D"/>
                </a:solidFill>
                <a:latin typeface="+mj-lt"/>
              </a:rPr>
              <a:t>FINANCER LES ENTREPRISES                 </a:t>
            </a:r>
            <a:br>
              <a:rPr lang="fr-FR" sz="1000" dirty="0">
                <a:solidFill>
                  <a:srgbClr val="5E514D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DANS LEURS BESOINS </a:t>
            </a:r>
            <a:br>
              <a:rPr lang="fr-FR" sz="1000" dirty="0">
                <a:solidFill>
                  <a:schemeClr val="tx1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D’INVESTISSEMENTS ET DE TRÉSORERIE</a:t>
            </a:r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 bwMode="gray">
          <a:xfrm>
            <a:off x="2524022" y="2902647"/>
            <a:ext cx="1581737" cy="513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fr-FR" sz="1000" dirty="0">
                <a:solidFill>
                  <a:srgbClr val="5E514D"/>
                </a:solidFill>
                <a:latin typeface="+mj-lt"/>
              </a:rPr>
              <a:t>SOUTENIR LA CROISSANCE </a:t>
            </a:r>
            <a:br>
              <a:rPr lang="fr-FR" sz="1000" dirty="0">
                <a:solidFill>
                  <a:srgbClr val="5E514D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DES PME PARTOUT </a:t>
            </a:r>
            <a:br>
              <a:rPr lang="fr-FR" sz="1000" dirty="0">
                <a:solidFill>
                  <a:schemeClr val="tx1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EN FRANCE</a:t>
            </a:r>
          </a:p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endParaRPr lang="fr-FR" sz="1000" dirty="0">
              <a:solidFill>
                <a:srgbClr val="786E64"/>
              </a:solidFill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4909600" y="2902647"/>
            <a:ext cx="1606616" cy="513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fr-FR" sz="1000" dirty="0">
                <a:solidFill>
                  <a:srgbClr val="5E514D"/>
                </a:solidFill>
                <a:latin typeface="+mj-lt"/>
              </a:rPr>
              <a:t>RENFORCER LES ETI </a:t>
            </a:r>
            <a:br>
              <a:rPr lang="fr-FR" sz="1000" dirty="0">
                <a:solidFill>
                  <a:srgbClr val="5E514D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DANS LEUR DÉVELOPPEMENT </a:t>
            </a:r>
            <a:br>
              <a:rPr lang="fr-FR" sz="1000" dirty="0">
                <a:solidFill>
                  <a:schemeClr val="tx1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ET LEUR INTERNATIONALISATION</a:t>
            </a:r>
          </a:p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endParaRPr lang="fr-FR" sz="1000" dirty="0"/>
          </a:p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endParaRPr lang="fr-FR" sz="1000" dirty="0">
              <a:solidFill>
                <a:srgbClr val="5E514D"/>
              </a:solidFill>
            </a:endParaRP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 bwMode="gray">
          <a:xfrm>
            <a:off x="7421008" y="2902647"/>
            <a:ext cx="1687496" cy="621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fr-FR" sz="1000" dirty="0">
                <a:solidFill>
                  <a:srgbClr val="5E514D"/>
                </a:solidFill>
                <a:latin typeface="+mj-lt"/>
              </a:rPr>
              <a:t>PARTICIPER </a:t>
            </a:r>
            <a:br>
              <a:rPr lang="fr-FR" sz="1000" dirty="0">
                <a:solidFill>
                  <a:srgbClr val="5E514D"/>
                </a:solidFill>
                <a:latin typeface="+mj-lt"/>
              </a:rPr>
            </a:br>
            <a:r>
              <a:rPr lang="fr-FR" sz="1000" dirty="0">
                <a:solidFill>
                  <a:srgbClr val="5E514D"/>
                </a:solidFill>
                <a:latin typeface="+mj-lt"/>
              </a:rPr>
              <a:t>AU RAYONNEMENT </a:t>
            </a:r>
            <a:br>
              <a:rPr lang="fr-FR" sz="1000" dirty="0">
                <a:solidFill>
                  <a:srgbClr val="5E514D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DES GRANDES ENTREPRISES</a:t>
            </a:r>
          </a:p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endParaRPr lang="fr-FR" sz="1000" dirty="0"/>
          </a:p>
        </p:txBody>
      </p:sp>
      <p:sp>
        <p:nvSpPr>
          <p:cNvPr id="11" name="Ellipse 10"/>
          <p:cNvSpPr/>
          <p:nvPr/>
        </p:nvSpPr>
        <p:spPr>
          <a:xfrm>
            <a:off x="495712" y="2138664"/>
            <a:ext cx="682971" cy="682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5E514D"/>
                </a:solidFill>
                <a:latin typeface="+mj-lt"/>
              </a:rPr>
              <a:t>TPE</a:t>
            </a:r>
          </a:p>
        </p:txBody>
      </p:sp>
      <p:sp>
        <p:nvSpPr>
          <p:cNvPr id="12" name="Ellipse 11"/>
          <p:cNvSpPr/>
          <p:nvPr/>
        </p:nvSpPr>
        <p:spPr>
          <a:xfrm>
            <a:off x="2615914" y="1925858"/>
            <a:ext cx="895776" cy="8957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E514D"/>
                </a:solidFill>
                <a:latin typeface="+mj-lt"/>
              </a:rPr>
              <a:t>PME</a:t>
            </a:r>
          </a:p>
        </p:txBody>
      </p:sp>
      <p:sp>
        <p:nvSpPr>
          <p:cNvPr id="13" name="Ellipse 12"/>
          <p:cNvSpPr/>
          <p:nvPr/>
        </p:nvSpPr>
        <p:spPr>
          <a:xfrm>
            <a:off x="4922025" y="1743812"/>
            <a:ext cx="1077822" cy="10778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5E514D"/>
                </a:solidFill>
                <a:latin typeface="+mj-lt"/>
              </a:rPr>
              <a:t>ETI</a:t>
            </a:r>
          </a:p>
        </p:txBody>
      </p:sp>
      <p:sp>
        <p:nvSpPr>
          <p:cNvPr id="14" name="Ellipse 13"/>
          <p:cNvSpPr/>
          <p:nvPr/>
        </p:nvSpPr>
        <p:spPr>
          <a:xfrm>
            <a:off x="7374379" y="1599642"/>
            <a:ext cx="1221995" cy="12219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5E514D"/>
                </a:solidFill>
                <a:latin typeface="+mj-lt"/>
              </a:rPr>
              <a:t>GE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 bwMode="gray">
          <a:xfrm>
            <a:off x="340312" y="3478710"/>
            <a:ext cx="997046" cy="729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5E514D"/>
              </a:buClr>
              <a:buSzPct val="80000"/>
              <a:buFont typeface="Wingdings" pitchFamily="2" charset="2"/>
              <a:buChar char=""/>
            </a:pPr>
            <a:r>
              <a:rPr lang="fr-FR" sz="750" dirty="0">
                <a:solidFill>
                  <a:srgbClr val="5E514D"/>
                </a:solidFill>
              </a:rPr>
              <a:t>Amorçage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  <a:buFont typeface="Wingdings" pitchFamily="2" charset="2"/>
              <a:buChar char=""/>
            </a:pPr>
            <a:r>
              <a:rPr lang="fr-FR" sz="750" dirty="0">
                <a:solidFill>
                  <a:srgbClr val="5E514D"/>
                </a:solidFill>
              </a:rPr>
              <a:t>Aides à l’innovation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  <a:buFont typeface="Wingdings" pitchFamily="2" charset="2"/>
              <a:buChar char=""/>
            </a:pPr>
            <a:r>
              <a:rPr lang="fr-FR" sz="750" dirty="0">
                <a:solidFill>
                  <a:srgbClr val="5E514D"/>
                </a:solidFill>
              </a:rPr>
              <a:t>Garantie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  <a:buFont typeface="Wingdings" pitchFamily="2" charset="2"/>
              <a:buChar char=""/>
            </a:pPr>
            <a:r>
              <a:rPr lang="fr-FR" sz="750" dirty="0">
                <a:solidFill>
                  <a:srgbClr val="5E514D"/>
                </a:solidFill>
              </a:rPr>
              <a:t>Financement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 bwMode="gray">
          <a:xfrm>
            <a:off x="2519772" y="3478710"/>
            <a:ext cx="1755197" cy="729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Aides à l’innovation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Garantie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Financement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Accompagnement à l’international </a:t>
            </a:r>
            <a:br>
              <a:rPr lang="fr-FR" sz="750" dirty="0">
                <a:solidFill>
                  <a:srgbClr val="5E514D"/>
                </a:solidFill>
              </a:rPr>
            </a:br>
            <a:r>
              <a:rPr lang="fr-FR" sz="750" dirty="0">
                <a:solidFill>
                  <a:srgbClr val="5E514D"/>
                </a:solidFill>
              </a:rPr>
              <a:t>et Financement export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Assurance Export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Accompagnement : conseil, université et mise en réseau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Capital développement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Capital transmission</a:t>
            </a:r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 bwMode="gray">
          <a:xfrm>
            <a:off x="4909601" y="3478710"/>
            <a:ext cx="1858643" cy="729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Aides à l’innovation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Financement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Accompagnement à l’international</a:t>
            </a:r>
            <a:br>
              <a:rPr lang="fr-FR" sz="750" dirty="0">
                <a:solidFill>
                  <a:srgbClr val="5E514D"/>
                </a:solidFill>
              </a:rPr>
            </a:br>
            <a:r>
              <a:rPr lang="fr-FR" sz="750" dirty="0">
                <a:solidFill>
                  <a:srgbClr val="5E514D"/>
                </a:solidFill>
              </a:rPr>
              <a:t>et Financement export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Assurance Export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Accompagnement : conseil, </a:t>
            </a:r>
            <a:br>
              <a:rPr lang="fr-FR" sz="750" dirty="0">
                <a:solidFill>
                  <a:srgbClr val="5E514D"/>
                </a:solidFill>
              </a:rPr>
            </a:br>
            <a:r>
              <a:rPr lang="fr-FR" sz="750" dirty="0">
                <a:solidFill>
                  <a:srgbClr val="5E514D"/>
                </a:solidFill>
              </a:rPr>
              <a:t>université et mise en réseau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Capital développement 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Capital transmission</a:t>
            </a:r>
          </a:p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endParaRPr lang="fr-FR" sz="750" dirty="0"/>
          </a:p>
          <a:p>
            <a:pPr marL="0" lvl="2" indent="0">
              <a:lnSpc>
                <a:spcPct val="100000"/>
              </a:lnSpc>
              <a:buClr>
                <a:schemeClr val="bg1"/>
              </a:buClr>
              <a:buNone/>
            </a:pPr>
            <a:endParaRPr lang="fr-FR" sz="750" dirty="0"/>
          </a:p>
        </p:txBody>
      </p:sp>
      <p:sp>
        <p:nvSpPr>
          <p:cNvPr id="24" name="Espace réservé du contenu 7"/>
          <p:cNvSpPr txBox="1">
            <a:spLocks/>
          </p:cNvSpPr>
          <p:nvPr/>
        </p:nvSpPr>
        <p:spPr bwMode="gray">
          <a:xfrm>
            <a:off x="7415417" y="3478710"/>
            <a:ext cx="1477063" cy="729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Programmes collaboratifs </a:t>
            </a:r>
            <a:br>
              <a:rPr lang="fr-FR" sz="750" dirty="0">
                <a:solidFill>
                  <a:srgbClr val="5E514D"/>
                </a:solidFill>
              </a:rPr>
            </a:br>
            <a:r>
              <a:rPr lang="fr-FR" sz="750" dirty="0">
                <a:solidFill>
                  <a:srgbClr val="5E514D"/>
                </a:solidFill>
              </a:rPr>
              <a:t>d’innovation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Financement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Assurance Export</a:t>
            </a:r>
          </a:p>
          <a:p>
            <a:pPr lvl="2">
              <a:lnSpc>
                <a:spcPct val="100000"/>
              </a:lnSpc>
              <a:buClr>
                <a:srgbClr val="5E514D"/>
              </a:buClr>
              <a:buSzPct val="80000"/>
            </a:pPr>
            <a:r>
              <a:rPr lang="fr-FR" sz="750" dirty="0">
                <a:solidFill>
                  <a:srgbClr val="5E514D"/>
                </a:solidFill>
              </a:rPr>
              <a:t>Stabilisation du capital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9F6EAA1-7048-40E5-8D3F-3A3E03D3C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1345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650342" y="4840002"/>
            <a:ext cx="350658" cy="234124"/>
          </a:xfrm>
        </p:spPr>
        <p:txBody>
          <a:bodyPr/>
          <a:lstStyle/>
          <a:p>
            <a:pPr defTabSz="685800">
              <a:defRPr/>
            </a:pPr>
            <a:fld id="{19858401-1896-4F80-9B2B-186795E41C27}" type="slidenum">
              <a:rPr lang="fr-FR" sz="1350">
                <a:solidFill>
                  <a:srgbClr val="000000"/>
                </a:solidFill>
                <a:latin typeface="Arial"/>
              </a:rPr>
              <a:pPr defTabSz="685800">
                <a:defRPr/>
              </a:pPr>
              <a:t>7</a:t>
            </a:fld>
            <a:endParaRPr lang="fr-FR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130531" y="5056026"/>
            <a:ext cx="620688" cy="87474"/>
          </a:xfrm>
        </p:spPr>
        <p:txBody>
          <a:bodyPr/>
          <a:lstStyle/>
          <a:p>
            <a:pPr defTabSz="685800">
              <a:defRPr/>
            </a:pPr>
            <a:r>
              <a:rPr lang="fr-FR">
                <a:solidFill>
                  <a:srgbClr val="FFFFFF"/>
                </a:solidFill>
                <a:latin typeface="Arial"/>
              </a:rPr>
              <a:t>Titre de la présentation</a:t>
            </a:r>
          </a:p>
        </p:txBody>
      </p:sp>
      <p:sp>
        <p:nvSpPr>
          <p:cNvPr id="58" name="Espace réservé de la date 2"/>
          <p:cNvSpPr txBox="1">
            <a:spLocks/>
          </p:cNvSpPr>
          <p:nvPr/>
        </p:nvSpPr>
        <p:spPr bwMode="gray">
          <a:xfrm>
            <a:off x="1924666" y="5050632"/>
            <a:ext cx="404664" cy="8747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121F5AB3-A377-4667-B84E-E4C429C77C9B}" type="datetime1">
              <a:rPr lang="fr-FR" sz="375">
                <a:solidFill>
                  <a:srgbClr val="FFFFFF"/>
                </a:solidFill>
                <a:latin typeface="Arial"/>
              </a:rPr>
              <a:pPr defTabSz="685800">
                <a:defRPr/>
              </a:pPr>
              <a:t>25/11/2018</a:t>
            </a:fld>
            <a:endParaRPr lang="fr-FR" sz="375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itre 6"/>
          <p:cNvSpPr txBox="1">
            <a:spLocks/>
          </p:cNvSpPr>
          <p:nvPr/>
        </p:nvSpPr>
        <p:spPr bwMode="gray">
          <a:xfrm>
            <a:off x="1399362" y="272458"/>
            <a:ext cx="6683028" cy="3550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fr-FR" sz="1500" dirty="0">
                <a:solidFill>
                  <a:srgbClr val="786E64"/>
                </a:solidFill>
                <a:latin typeface="Impact"/>
              </a:rPr>
              <a:t>Un </a:t>
            </a:r>
            <a:r>
              <a:rPr lang="fr-FR" sz="1500" dirty="0">
                <a:solidFill>
                  <a:srgbClr val="FFCD00"/>
                </a:solidFill>
                <a:latin typeface="Impact"/>
              </a:rPr>
              <a:t>continuum de financement </a:t>
            </a:r>
            <a:r>
              <a:rPr lang="fr-FR" sz="1500" dirty="0">
                <a:solidFill>
                  <a:srgbClr val="786E64"/>
                </a:solidFill>
                <a:latin typeface="Impact"/>
              </a:rPr>
              <a:t>à chaque étape clé du développement de l’entreprise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489EF47C-BF9B-4E91-9EAB-7524C498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9628A2F-9C90-465F-9BDC-4C40E995C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492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22"/>
          </p:nvPr>
        </p:nvSpPr>
        <p:spPr>
          <a:xfrm>
            <a:off x="291304" y="1171879"/>
            <a:ext cx="8460000" cy="1003827"/>
          </a:xfrm>
        </p:spPr>
        <p:txBody>
          <a:bodyPr/>
          <a:lstStyle/>
          <a:p>
            <a:pPr marL="54000" lvl="1">
              <a:buClr>
                <a:srgbClr val="FF1B00"/>
              </a:buClr>
            </a:pPr>
            <a:r>
              <a:rPr lang="fr-FR" sz="1800" b="0" dirty="0">
                <a:solidFill>
                  <a:schemeClr val="bg1"/>
                </a:solidFill>
              </a:rPr>
              <a:t>Toutes finalités : création, transmission, développement, international, innovation, renforcement trésorerie, court terme.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/>
          </p:nvPr>
        </p:nvSpPr>
        <p:spPr>
          <a:xfrm>
            <a:off x="291304" y="283787"/>
            <a:ext cx="8460000" cy="630640"/>
          </a:xfrm>
        </p:spPr>
        <p:txBody>
          <a:bodyPr/>
          <a:lstStyle/>
          <a:p>
            <a:r>
              <a:rPr lang="fr-FR" sz="3200" dirty="0"/>
              <a:t>Garantie : </a:t>
            </a:r>
            <a:r>
              <a:rPr lang="fr-FR" sz="3200" dirty="0">
                <a:solidFill>
                  <a:schemeClr val="accent1"/>
                </a:solidFill>
              </a:rPr>
              <a:t>Les grandes règles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1"/>
          </p:nvPr>
        </p:nvSpPr>
        <p:spPr>
          <a:xfrm>
            <a:off x="340462" y="2375692"/>
            <a:ext cx="4302184" cy="1104539"/>
          </a:xfrm>
          <a:solidFill>
            <a:schemeClr val="tx2"/>
          </a:solidFill>
        </p:spPr>
        <p:txBody>
          <a:bodyPr lIns="72000" tIns="36000"/>
          <a:lstStyle/>
          <a:p>
            <a:pPr mar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25000"/>
            </a:pPr>
            <a:r>
              <a:rPr lang="fr-FR" sz="1500" b="1" u="sng" kern="0" dirty="0">
                <a:solidFill>
                  <a:schemeClr val="bg1"/>
                </a:solidFill>
                <a:latin typeface="Arial"/>
              </a:rPr>
              <a:t>Bénéficiaires : PME Européennes </a:t>
            </a:r>
            <a:r>
              <a:rPr lang="fr-FR" sz="1500" kern="0" dirty="0">
                <a:solidFill>
                  <a:schemeClr val="bg1"/>
                </a:solidFill>
                <a:latin typeface="Arial"/>
              </a:rPr>
              <a:t>: </a:t>
            </a:r>
          </a:p>
          <a:p>
            <a:pPr mar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25000"/>
            </a:pPr>
            <a:r>
              <a:rPr lang="fr-FR" sz="1500" kern="0" dirty="0">
                <a:solidFill>
                  <a:schemeClr val="bg1"/>
                </a:solidFill>
                <a:latin typeface="Arial"/>
              </a:rPr>
              <a:t>- &lt; 250 salariés ou</a:t>
            </a:r>
          </a:p>
          <a:p>
            <a:pPr mar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25000"/>
            </a:pPr>
            <a:r>
              <a:rPr lang="fr-FR" sz="1500" kern="0" dirty="0">
                <a:solidFill>
                  <a:schemeClr val="bg1"/>
                </a:solidFill>
                <a:latin typeface="Arial"/>
              </a:rPr>
              <a:t>- CA &lt; 50M</a:t>
            </a:r>
            <a:r>
              <a:rPr lang="fr-FR" sz="1500" kern="0" dirty="0">
                <a:solidFill>
                  <a:schemeClr val="bg1"/>
                </a:solidFill>
                <a:latin typeface="Arial"/>
                <a:cs typeface="Arial" charset="0"/>
              </a:rPr>
              <a:t>€</a:t>
            </a:r>
            <a:r>
              <a:rPr lang="fr-FR" sz="1500" kern="0" dirty="0">
                <a:solidFill>
                  <a:schemeClr val="bg1"/>
                </a:solidFill>
                <a:latin typeface="Arial"/>
              </a:rPr>
              <a:t> et Total bilan &lt; 43M</a:t>
            </a:r>
            <a:r>
              <a:rPr lang="fr-FR" sz="1500" kern="0" dirty="0">
                <a:solidFill>
                  <a:schemeClr val="bg1"/>
                </a:solidFill>
                <a:latin typeface="Arial"/>
                <a:cs typeface="Arial" charset="0"/>
              </a:rPr>
              <a:t>€</a:t>
            </a:r>
          </a:p>
          <a:p>
            <a:pPr mar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25000"/>
            </a:pPr>
            <a:r>
              <a:rPr lang="fr-FR" sz="1500" kern="0" dirty="0">
                <a:solidFill>
                  <a:schemeClr val="bg1"/>
                </a:solidFill>
                <a:latin typeface="Arial"/>
                <a:cs typeface="Arial" charset="0"/>
              </a:rPr>
              <a:t>- non détenues à + de 25% par des entreprises non éligibles</a:t>
            </a:r>
            <a:endParaRPr lang="fr-FR" sz="1500" kern="0" dirty="0">
              <a:solidFill>
                <a:schemeClr val="bg1"/>
              </a:solidFill>
              <a:latin typeface="Arial"/>
            </a:endParaRPr>
          </a:p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3"/>
          </p:nvPr>
        </p:nvSpPr>
        <p:spPr>
          <a:xfrm>
            <a:off x="6655158" y="2375692"/>
            <a:ext cx="2080800" cy="1099202"/>
          </a:xfrm>
        </p:spPr>
        <p:txBody>
          <a:bodyPr lIns="72000"/>
          <a:lstStyle/>
          <a:p>
            <a:pPr marL="0"/>
            <a:r>
              <a:rPr lang="fr-FR" sz="1800" dirty="0"/>
              <a:t>Durée de la garantie =</a:t>
            </a:r>
          </a:p>
          <a:p>
            <a:pPr marL="0"/>
            <a:r>
              <a:rPr lang="fr-FR" sz="1800" dirty="0"/>
              <a:t>Durée du concours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4"/>
          </p:nvPr>
        </p:nvSpPr>
        <p:spPr>
          <a:xfrm>
            <a:off x="341824" y="3537599"/>
            <a:ext cx="8394134" cy="1003827"/>
          </a:xfrm>
        </p:spPr>
        <p:txBody>
          <a:bodyPr/>
          <a:lstStyle/>
          <a:p>
            <a:pPr marL="0" algn="ctr"/>
            <a:r>
              <a:rPr lang="fr-FR" dirty="0"/>
              <a:t>Jusqu’à 70 % avec intervention de la Région Ile De France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5"/>
          </p:nvPr>
        </p:nvSpPr>
        <p:spPr>
          <a:xfrm>
            <a:off x="4713479" y="2380931"/>
            <a:ext cx="1872208" cy="1099300"/>
          </a:xfrm>
        </p:spPr>
        <p:txBody>
          <a:bodyPr lIns="72000"/>
          <a:lstStyle/>
          <a:p>
            <a:pPr marL="0"/>
            <a:r>
              <a:rPr lang="fr-FR" sz="1800" dirty="0"/>
              <a:t>Respect du seuil d’accès à la garantie</a:t>
            </a:r>
          </a:p>
        </p:txBody>
      </p:sp>
    </p:spTree>
    <p:extLst>
      <p:ext uri="{BB962C8B-B14F-4D97-AF65-F5344CB8AC3E}">
        <p14:creationId xmlns:p14="http://schemas.microsoft.com/office/powerpoint/2010/main" xmlns="" val="21427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texte 15"/>
          <p:cNvSpPr>
            <a:spLocks noGrp="1"/>
          </p:cNvSpPr>
          <p:nvPr>
            <p:ph type="body" sz="quarter" idx="4294967295"/>
          </p:nvPr>
        </p:nvSpPr>
        <p:spPr>
          <a:xfrm>
            <a:off x="319502" y="1125977"/>
            <a:ext cx="5559913" cy="752870"/>
          </a:xfrm>
          <a:prstGeom prst="rect">
            <a:avLst/>
          </a:prstGeom>
          <a:solidFill>
            <a:schemeClr val="bg1"/>
          </a:solidFill>
          <a:ln>
            <a:solidFill>
              <a:srgbClr val="786E64"/>
            </a:solidFill>
          </a:ln>
        </p:spPr>
        <p:txBody>
          <a:bodyPr lIns="0" tIns="0" rIns="0" bIns="0" anchor="ctr" anchorCtr="0"/>
          <a:lstStyle/>
          <a:p>
            <a:pPr marL="108000"/>
            <a:r>
              <a:rPr lang="fr-FR" sz="2800" dirty="0">
                <a:solidFill>
                  <a:schemeClr val="accent1"/>
                </a:solidFill>
              </a:rPr>
              <a:t>Crédit moyen terme jusqu’à 10 ans                     Montant allant jusqu’à 5 M€</a:t>
            </a:r>
          </a:p>
        </p:txBody>
      </p:sp>
      <p:sp>
        <p:nvSpPr>
          <p:cNvPr id="52" name="Espace réservé du texte 12"/>
          <p:cNvSpPr>
            <a:spLocks noGrp="1"/>
          </p:cNvSpPr>
          <p:nvPr>
            <p:ph type="body" sz="quarter" idx="4294967295"/>
          </p:nvPr>
        </p:nvSpPr>
        <p:spPr>
          <a:xfrm>
            <a:off x="308361" y="2023762"/>
            <a:ext cx="2752947" cy="155524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lIns="72000" tIns="0" anchor="ctr" anchorCtr="0"/>
          <a:lstStyle/>
          <a:p>
            <a:pPr marL="108000" lvl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dirty="0">
                <a:solidFill>
                  <a:schemeClr val="accent1"/>
                </a:solidFill>
              </a:rPr>
              <a:t>Prêt sans garantie réelle</a:t>
            </a:r>
          </a:p>
        </p:txBody>
      </p:sp>
      <p:sp>
        <p:nvSpPr>
          <p:cNvPr id="54" name="Espace réservé du texte 15"/>
          <p:cNvSpPr>
            <a:spLocks noGrp="1"/>
          </p:cNvSpPr>
          <p:nvPr>
            <p:ph type="body" sz="quarter" idx="4294967295"/>
          </p:nvPr>
        </p:nvSpPr>
        <p:spPr>
          <a:xfrm>
            <a:off x="310972" y="3712653"/>
            <a:ext cx="2752947" cy="756000"/>
          </a:xfrm>
          <a:prstGeom prst="rect">
            <a:avLst/>
          </a:prstGeom>
          <a:solidFill>
            <a:schemeClr val="tx2"/>
          </a:solidFill>
        </p:spPr>
        <p:txBody>
          <a:bodyPr lIns="72000" anchor="ctr" anchorCtr="0"/>
          <a:lstStyle/>
          <a:p>
            <a:pPr marL="108000" lvl="0">
              <a:lnSpc>
                <a:spcPct val="90000"/>
              </a:lnSpc>
              <a:buClr>
                <a:schemeClr val="accent1"/>
              </a:buClr>
              <a:buSzPct val="150000"/>
            </a:pPr>
            <a:r>
              <a:rPr lang="fr-FR" sz="1600" dirty="0">
                <a:solidFill>
                  <a:schemeClr val="bg2"/>
                </a:solidFill>
              </a:rPr>
              <a:t>Crédit non affecté</a:t>
            </a:r>
          </a:p>
        </p:txBody>
      </p:sp>
      <p:sp>
        <p:nvSpPr>
          <p:cNvPr id="59" name="Espace réservé du texte 15"/>
          <p:cNvSpPr>
            <a:spLocks noGrp="1"/>
          </p:cNvSpPr>
          <p:nvPr>
            <p:ph type="body" sz="quarter" idx="4294967295"/>
          </p:nvPr>
        </p:nvSpPr>
        <p:spPr>
          <a:xfrm>
            <a:off x="3132551" y="3715353"/>
            <a:ext cx="2747575" cy="753300"/>
          </a:xfrm>
          <a:prstGeom prst="rect">
            <a:avLst/>
          </a:prstGeom>
          <a:solidFill>
            <a:schemeClr val="tx2"/>
          </a:solidFill>
        </p:spPr>
        <p:txBody>
          <a:bodyPr lIns="108000" anchor="ctr" anchorCtr="0"/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dirty="0">
                <a:solidFill>
                  <a:schemeClr val="bg1"/>
                </a:solidFill>
              </a:rPr>
              <a:t>Différé d’amortissement de 36 mois max</a:t>
            </a:r>
          </a:p>
        </p:txBody>
      </p:sp>
      <p:sp>
        <p:nvSpPr>
          <p:cNvPr id="60" name="Espace réservé du texte 14"/>
          <p:cNvSpPr>
            <a:spLocks noGrp="1"/>
          </p:cNvSpPr>
          <p:nvPr>
            <p:ph type="body" sz="quarter" idx="4294967295"/>
          </p:nvPr>
        </p:nvSpPr>
        <p:spPr>
          <a:xfrm>
            <a:off x="3125587" y="2023762"/>
            <a:ext cx="2747575" cy="1555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anchor="ctr" anchorCtr="0"/>
          <a:lstStyle/>
          <a:p>
            <a:pPr marL="108000" lvl="0">
              <a:lnSpc>
                <a:spcPct val="90000"/>
              </a:lnSpc>
            </a:pPr>
            <a:r>
              <a:rPr lang="fr-FR" sz="1800" dirty="0">
                <a:solidFill>
                  <a:srgbClr val="FECC1A"/>
                </a:solidFill>
              </a:rPr>
              <a:t>Développer le financement de la trésorerie, et du BFR</a:t>
            </a:r>
          </a:p>
        </p:txBody>
      </p:sp>
      <p:sp>
        <p:nvSpPr>
          <p:cNvPr id="63" name="Espace réservé du texte 15"/>
          <p:cNvSpPr>
            <a:spLocks noGrp="1"/>
          </p:cNvSpPr>
          <p:nvPr>
            <p:ph type="body" sz="quarter" idx="4294967295"/>
          </p:nvPr>
        </p:nvSpPr>
        <p:spPr>
          <a:xfrm>
            <a:off x="5951424" y="1131204"/>
            <a:ext cx="2646000" cy="1562960"/>
          </a:xfrm>
          <a:prstGeom prst="rect">
            <a:avLst/>
          </a:prstGeom>
          <a:solidFill>
            <a:srgbClr val="FFFFFF"/>
          </a:solidFill>
          <a:ln>
            <a:solidFill>
              <a:srgbClr val="786E64"/>
            </a:solidFill>
          </a:ln>
        </p:spPr>
        <p:txBody>
          <a:bodyPr anchor="ctr" anchorCtr="0"/>
          <a:lstStyle/>
          <a:p>
            <a:pPr marL="1080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</a:rPr>
              <a:t>Tarification en fonction de la cotation BDF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786E64"/>
              </a:solidFill>
              <a:effectLst/>
              <a:uLnTx/>
              <a:uFillTx/>
            </a:endParaRPr>
          </a:p>
        </p:txBody>
      </p:sp>
      <p:sp>
        <p:nvSpPr>
          <p:cNvPr id="65" name="Espace réservé du texte 13"/>
          <p:cNvSpPr>
            <a:spLocks noGrp="1"/>
          </p:cNvSpPr>
          <p:nvPr>
            <p:ph type="body" sz="quarter" idx="4294967295"/>
          </p:nvPr>
        </p:nvSpPr>
        <p:spPr>
          <a:xfrm>
            <a:off x="5948758" y="2811371"/>
            <a:ext cx="2646000" cy="16572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0" tIns="0" rIns="0" bIns="0" anchor="ctr" anchorCtr="0"/>
          <a:lstStyle/>
          <a:p>
            <a:pPr marL="108000" lvl="0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cap="none" dirty="0">
                <a:solidFill>
                  <a:schemeClr val="tx1"/>
                </a:solidFill>
              </a:rPr>
              <a:t>Croissances externes</a:t>
            </a:r>
          </a:p>
          <a:p>
            <a:pPr marL="108000" lvl="0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dirty="0">
                <a:solidFill>
                  <a:schemeClr val="tx1"/>
                </a:solidFill>
              </a:rPr>
              <a:t>International</a:t>
            </a:r>
          </a:p>
          <a:p>
            <a:pPr marL="108000" lvl="0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dirty="0">
                <a:solidFill>
                  <a:schemeClr val="tx1"/>
                </a:solidFill>
              </a:rPr>
              <a:t>Innovation</a:t>
            </a:r>
          </a:p>
          <a:p>
            <a:pPr marL="108000" lvl="0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dirty="0">
                <a:solidFill>
                  <a:schemeClr val="tx1"/>
                </a:solidFill>
              </a:rPr>
              <a:t>Industrialisation</a:t>
            </a:r>
          </a:p>
          <a:p>
            <a:pPr marL="108000" lvl="0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dirty="0">
                <a:solidFill>
                  <a:schemeClr val="tx1"/>
                </a:solidFill>
              </a:rPr>
              <a:t>Hôtellerie</a:t>
            </a:r>
          </a:p>
          <a:p>
            <a:pPr marL="108000" lvl="0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150000"/>
            </a:pPr>
            <a:r>
              <a:rPr lang="fr-FR" sz="2000" dirty="0">
                <a:solidFill>
                  <a:schemeClr val="tx1"/>
                </a:solidFill>
              </a:rPr>
              <a:t>Transmission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xmlns="" id="{5C303AF0-E3C4-4DFE-AC1B-1F542CF92217}"/>
              </a:ext>
            </a:extLst>
          </p:cNvPr>
          <p:cNvSpPr txBox="1">
            <a:spLocks/>
          </p:cNvSpPr>
          <p:nvPr/>
        </p:nvSpPr>
        <p:spPr bwMode="gray">
          <a:xfrm>
            <a:off x="340462" y="212919"/>
            <a:ext cx="6345000" cy="630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r>
              <a:rPr lang="fr-FR" dirty="0">
                <a:solidFill>
                  <a:schemeClr val="bg2"/>
                </a:solidFill>
                <a:latin typeface="Impact"/>
              </a:rPr>
              <a:t>Les prêts sans garantie</a:t>
            </a:r>
            <a:r>
              <a:rPr lang="fr-FR" sz="1650" dirty="0">
                <a:solidFill>
                  <a:srgbClr val="5E514D"/>
                </a:solidFill>
                <a:latin typeface="Impact"/>
              </a:rPr>
              <a:t/>
            </a:r>
            <a:br>
              <a:rPr lang="fr-FR" sz="1650" dirty="0">
                <a:solidFill>
                  <a:srgbClr val="5E514D"/>
                </a:solidFill>
                <a:latin typeface="Impact"/>
              </a:rPr>
            </a:br>
            <a:r>
              <a:rPr lang="fr-FR" sz="1650" dirty="0">
                <a:solidFill>
                  <a:srgbClr val="5E514D"/>
                </a:solidFill>
                <a:latin typeface="Impact"/>
              </a:rPr>
              <a:t>Financement du BFR</a:t>
            </a:r>
            <a:endParaRPr lang="fr-FR" sz="1400" dirty="0">
              <a:solidFill>
                <a:schemeClr val="tx2"/>
              </a:solidFill>
              <a:latin typeface="Impact"/>
            </a:endParaRP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xmlns="" id="{7DB94470-7D79-48CB-B711-E295F18D518D}"/>
              </a:ext>
            </a:extLst>
          </p:cNvPr>
          <p:cNvSpPr txBox="1">
            <a:spLocks/>
          </p:cNvSpPr>
          <p:nvPr/>
        </p:nvSpPr>
        <p:spPr bwMode="gray">
          <a:xfrm>
            <a:off x="-39949" y="-47059"/>
            <a:ext cx="6345000" cy="630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fr-FR" sz="1400" dirty="0">
              <a:solidFill>
                <a:schemeClr val="tx2"/>
              </a:solidFill>
              <a:latin typeface="Impact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08B34B9D-0201-4486-98E5-D067A65D8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74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allAtOnce"/>
      <p:bldP spid="52" grpId="0" build="allAtOnce" animBg="1"/>
      <p:bldP spid="54" grpId="0" build="allAtOnce" animBg="1"/>
      <p:bldP spid="59" grpId="0" build="allAtOnce" animBg="1"/>
      <p:bldP spid="60" grpId="0" build="allAtOnce" animBg="1"/>
      <p:bldP spid="63" grpId="0" build="allAtOnce" animBg="1"/>
      <p:bldP spid="65" grpId="0" build="allAtOnce" animBg="1"/>
    </p:bldLst>
  </p:timing>
</p:sld>
</file>

<file path=ppt/theme/theme1.xml><?xml version="1.0" encoding="utf-8"?>
<a:theme xmlns:a="http://schemas.openxmlformats.org/drawingml/2006/main" name="bpifrance_masquePPT[1]">
  <a:themeElements>
    <a:clrScheme name="Masque Bpifrance 2015">
      <a:dk1>
        <a:srgbClr val="786E64"/>
      </a:dk1>
      <a:lt1>
        <a:srgbClr val="FFFFFF"/>
      </a:lt1>
      <a:dk2>
        <a:srgbClr val="5E514D"/>
      </a:dk2>
      <a:lt2>
        <a:srgbClr val="FFCD00"/>
      </a:lt2>
      <a:accent1>
        <a:srgbClr val="FFCD00"/>
      </a:accent1>
      <a:accent2>
        <a:srgbClr val="00789A"/>
      </a:accent2>
      <a:accent3>
        <a:srgbClr val="C83764"/>
      </a:accent3>
      <a:accent4>
        <a:srgbClr val="00B388"/>
      </a:accent4>
      <a:accent5>
        <a:srgbClr val="EB7800"/>
      </a:accent5>
      <a:accent6>
        <a:srgbClr val="1D428A"/>
      </a:accent6>
      <a:hlink>
        <a:srgbClr val="000000"/>
      </a:hlink>
      <a:folHlink>
        <a:srgbClr val="C8C8C8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bpifrance_masquePPT[1]">
  <a:themeElements>
    <a:clrScheme name="Masque Bpifrance 2015">
      <a:dk1>
        <a:srgbClr val="786E64"/>
      </a:dk1>
      <a:lt1>
        <a:srgbClr val="FFFFFF"/>
      </a:lt1>
      <a:dk2>
        <a:srgbClr val="5E514D"/>
      </a:dk2>
      <a:lt2>
        <a:srgbClr val="FFCD00"/>
      </a:lt2>
      <a:accent1>
        <a:srgbClr val="FFCD00"/>
      </a:accent1>
      <a:accent2>
        <a:srgbClr val="00789A"/>
      </a:accent2>
      <a:accent3>
        <a:srgbClr val="C83764"/>
      </a:accent3>
      <a:accent4>
        <a:srgbClr val="00B388"/>
      </a:accent4>
      <a:accent5>
        <a:srgbClr val="EB7800"/>
      </a:accent5>
      <a:accent6>
        <a:srgbClr val="1D428A"/>
      </a:accent6>
      <a:hlink>
        <a:srgbClr val="000000"/>
      </a:hlink>
      <a:folHlink>
        <a:srgbClr val="C8C8C8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pifrance_masquePPT">
  <a:themeElements>
    <a:clrScheme name="BPI PPT">
      <a:dk1>
        <a:srgbClr val="000000"/>
      </a:dk1>
      <a:lt1>
        <a:srgbClr val="FFFFFF"/>
      </a:lt1>
      <a:dk2>
        <a:srgbClr val="C5C7C8"/>
      </a:dk2>
      <a:lt2>
        <a:srgbClr val="FFFFFF"/>
      </a:lt2>
      <a:accent1>
        <a:srgbClr val="FFCD00"/>
      </a:accent1>
      <a:accent2>
        <a:srgbClr val="786E64"/>
      </a:accent2>
      <a:accent3>
        <a:srgbClr val="C83764"/>
      </a:accent3>
      <a:accent4>
        <a:srgbClr val="FFA000"/>
      </a:accent4>
      <a:accent5>
        <a:srgbClr val="AF282D"/>
      </a:accent5>
      <a:accent6>
        <a:srgbClr val="EB7800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bpifrance_masquePPT[1]</Template>
  <TotalTime>3201</TotalTime>
  <Words>745</Words>
  <Application>Microsoft Office PowerPoint</Application>
  <PresentationFormat>Affichage à l'écran (16:9)</PresentationFormat>
  <Paragraphs>233</Paragraphs>
  <Slides>15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bpifrance_masquePPT[1]</vt:lpstr>
      <vt:lpstr>1_bpifrance_masquePPT[1]</vt:lpstr>
      <vt:lpstr>bpifrance_masquePPT</vt:lpstr>
      <vt:lpstr>Thème Office</vt:lpstr>
      <vt:lpstr>Image</vt:lpstr>
      <vt:lpstr>think-cell Slide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OSEO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de la présentation sur 4 lignes maximum</dc:title>
  <dc:subject>BPI</dc:subject>
  <dc:creator>Corinne DUSSAUCY</dc:creator>
  <cp:lastModifiedBy>AECC91</cp:lastModifiedBy>
  <cp:revision>345</cp:revision>
  <cp:lastPrinted>2018-03-23T09:02:48Z</cp:lastPrinted>
  <dcterms:created xsi:type="dcterms:W3CDTF">2013-06-11T14:50:45Z</dcterms:created>
  <dcterms:modified xsi:type="dcterms:W3CDTF">2018-11-25T10:57:19Z</dcterms:modified>
</cp:coreProperties>
</file>