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2" r:id="rId2"/>
  </p:sldMasterIdLst>
  <p:notesMasterIdLst>
    <p:notesMasterId r:id="rId16"/>
  </p:notesMasterIdLst>
  <p:sldIdLst>
    <p:sldId id="256" r:id="rId3"/>
    <p:sldId id="281" r:id="rId4"/>
    <p:sldId id="357" r:id="rId5"/>
    <p:sldId id="285" r:id="rId6"/>
    <p:sldId id="360" r:id="rId7"/>
    <p:sldId id="361" r:id="rId8"/>
    <p:sldId id="362" r:id="rId9"/>
    <p:sldId id="364" r:id="rId10"/>
    <p:sldId id="363" r:id="rId11"/>
    <p:sldId id="358" r:id="rId12"/>
    <p:sldId id="356" r:id="rId13"/>
    <p:sldId id="359" r:id="rId14"/>
    <p:sldId id="280" r:id="rId15"/>
  </p:sldIdLst>
  <p:sldSz cx="12192000" cy="6858000"/>
  <p:notesSz cx="6858000" cy="9144000"/>
  <p:embeddedFontLst>
    <p:embeddedFont>
      <p:font typeface="Montserrat Light" charset="0"/>
      <p:regular r:id="rId17"/>
    </p:embeddedFont>
    <p:embeddedFont>
      <p:font typeface="Bookman Old Style" pitchFamily="18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BFB7"/>
    <a:srgbClr val="4054A1"/>
    <a:srgbClr val="2A4980"/>
    <a:srgbClr val="F4F3F1"/>
    <a:srgbClr val="01B2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2" autoAdjust="0"/>
    <p:restoredTop sz="94633" autoAdjust="0"/>
  </p:normalViewPr>
  <p:slideViewPr>
    <p:cSldViewPr snapToGrid="0" showGuides="1">
      <p:cViewPr varScale="1">
        <p:scale>
          <a:sx n="81" d="100"/>
          <a:sy n="81" d="100"/>
        </p:scale>
        <p:origin x="-540" y="-90"/>
      </p:cViewPr>
      <p:guideLst>
        <p:guide orient="horz" pos="39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5063-8B1A-43F0-9CB3-A17382B1F947}" type="datetimeFigureOut">
              <a:rPr lang="fr-FR" smtClean="0"/>
              <a:pPr/>
              <a:t>25/11/2018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F48C-6944-49C8-BF20-7D89749B6D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944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886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825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508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622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807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79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42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942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emf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Relationship Id="rId9" Type="http://schemas.openxmlformats.org/officeDocument/2006/relationships/image" Target="../media/image14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B218B842-6A17-4296-BD11-9173CFDB0C7E}"/>
              </a:ext>
            </a:extLst>
          </p:cNvPr>
          <p:cNvSpPr/>
          <p:nvPr userDrawn="1"/>
        </p:nvSpPr>
        <p:spPr>
          <a:xfrm>
            <a:off x="816736" y="0"/>
            <a:ext cx="11040710" cy="6869574"/>
          </a:xfrm>
          <a:custGeom>
            <a:avLst/>
            <a:gdLst>
              <a:gd name="connsiteX0" fmla="*/ 1588 w 11861400"/>
              <a:gd name="connsiteY0" fmla="*/ 0 h 6858000"/>
              <a:gd name="connsiteX1" fmla="*/ 11861400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0" fmla="*/ 1588 w 11861400"/>
              <a:gd name="connsiteY0" fmla="*/ 0 h 6858000"/>
              <a:gd name="connsiteX1" fmla="*/ 10715507 w 11861400"/>
              <a:gd name="connsiteY1" fmla="*/ 115747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861400"/>
              <a:gd name="connsiteY0" fmla="*/ 0 h 6858000"/>
              <a:gd name="connsiteX1" fmla="*/ 11028023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028023"/>
              <a:gd name="connsiteY0" fmla="*/ 0 h 7228390"/>
              <a:gd name="connsiteX1" fmla="*/ 11028023 w 11028023"/>
              <a:gd name="connsiteY1" fmla="*/ 0 h 7228390"/>
              <a:gd name="connsiteX2" fmla="*/ 9650636 w 11028023"/>
              <a:gd name="connsiteY2" fmla="*/ 7228390 h 7228390"/>
              <a:gd name="connsiteX3" fmla="*/ 0 w 11028023"/>
              <a:gd name="connsiteY3" fmla="*/ 6858000 h 7228390"/>
              <a:gd name="connsiteX4" fmla="*/ 6363450 w 11028023"/>
              <a:gd name="connsiteY4" fmla="*/ 3428572 h 7228390"/>
              <a:gd name="connsiteX5" fmla="*/ 1588 w 11028023"/>
              <a:gd name="connsiteY5" fmla="*/ 0 h 7228390"/>
              <a:gd name="connsiteX0" fmla="*/ 1588 w 11039598"/>
              <a:gd name="connsiteY0" fmla="*/ 0 h 6869574"/>
              <a:gd name="connsiteX1" fmla="*/ 11028023 w 11039598"/>
              <a:gd name="connsiteY1" fmla="*/ 0 h 6869574"/>
              <a:gd name="connsiteX2" fmla="*/ 11039598 w 11039598"/>
              <a:gd name="connsiteY2" fmla="*/ 6869574 h 6869574"/>
              <a:gd name="connsiteX3" fmla="*/ 0 w 11039598"/>
              <a:gd name="connsiteY3" fmla="*/ 6858000 h 6869574"/>
              <a:gd name="connsiteX4" fmla="*/ 6363450 w 11039598"/>
              <a:gd name="connsiteY4" fmla="*/ 3428572 h 6869574"/>
              <a:gd name="connsiteX5" fmla="*/ 1588 w 11039598"/>
              <a:gd name="connsiteY5" fmla="*/ 0 h 6869574"/>
              <a:gd name="connsiteX0" fmla="*/ 1588 w 11040710"/>
              <a:gd name="connsiteY0" fmla="*/ 0 h 6869574"/>
              <a:gd name="connsiteX1" fmla="*/ 11039597 w 11040710"/>
              <a:gd name="connsiteY1" fmla="*/ 0 h 6869574"/>
              <a:gd name="connsiteX2" fmla="*/ 11039598 w 11040710"/>
              <a:gd name="connsiteY2" fmla="*/ 6869574 h 6869574"/>
              <a:gd name="connsiteX3" fmla="*/ 0 w 11040710"/>
              <a:gd name="connsiteY3" fmla="*/ 6858000 h 6869574"/>
              <a:gd name="connsiteX4" fmla="*/ 6363450 w 11040710"/>
              <a:gd name="connsiteY4" fmla="*/ 3428572 h 6869574"/>
              <a:gd name="connsiteX5" fmla="*/ 1588 w 11040710"/>
              <a:gd name="connsiteY5" fmla="*/ 0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0710" h="6869574">
                <a:moveTo>
                  <a:pt x="1588" y="0"/>
                </a:moveTo>
                <a:lnTo>
                  <a:pt x="11039597" y="0"/>
                </a:lnTo>
                <a:cubicBezTo>
                  <a:pt x="11043455" y="2289858"/>
                  <a:pt x="11035740" y="4579716"/>
                  <a:pt x="11039598" y="6869574"/>
                </a:cubicBezTo>
                <a:lnTo>
                  <a:pt x="0" y="6858000"/>
                </a:lnTo>
                <a:lnTo>
                  <a:pt x="6363450" y="3428572"/>
                </a:lnTo>
                <a:lnTo>
                  <a:pt x="1588" y="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153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153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xmlns="" id="{BBFA7D06-4980-4C36-BC54-AA2632ACED2E}"/>
              </a:ext>
            </a:extLst>
          </p:cNvPr>
          <p:cNvSpPr/>
          <p:nvPr userDrawn="1"/>
        </p:nvSpPr>
        <p:spPr>
          <a:xfrm>
            <a:off x="1151290" y="0"/>
            <a:ext cx="11040710" cy="6869574"/>
          </a:xfrm>
          <a:custGeom>
            <a:avLst/>
            <a:gdLst>
              <a:gd name="connsiteX0" fmla="*/ 1588 w 11861400"/>
              <a:gd name="connsiteY0" fmla="*/ 0 h 6858000"/>
              <a:gd name="connsiteX1" fmla="*/ 11861400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0" fmla="*/ 1588 w 11861400"/>
              <a:gd name="connsiteY0" fmla="*/ 0 h 6858000"/>
              <a:gd name="connsiteX1" fmla="*/ 10715507 w 11861400"/>
              <a:gd name="connsiteY1" fmla="*/ 115747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861400"/>
              <a:gd name="connsiteY0" fmla="*/ 0 h 6858000"/>
              <a:gd name="connsiteX1" fmla="*/ 11028023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028023"/>
              <a:gd name="connsiteY0" fmla="*/ 0 h 7228390"/>
              <a:gd name="connsiteX1" fmla="*/ 11028023 w 11028023"/>
              <a:gd name="connsiteY1" fmla="*/ 0 h 7228390"/>
              <a:gd name="connsiteX2" fmla="*/ 9650636 w 11028023"/>
              <a:gd name="connsiteY2" fmla="*/ 7228390 h 7228390"/>
              <a:gd name="connsiteX3" fmla="*/ 0 w 11028023"/>
              <a:gd name="connsiteY3" fmla="*/ 6858000 h 7228390"/>
              <a:gd name="connsiteX4" fmla="*/ 6363450 w 11028023"/>
              <a:gd name="connsiteY4" fmla="*/ 3428572 h 7228390"/>
              <a:gd name="connsiteX5" fmla="*/ 1588 w 11028023"/>
              <a:gd name="connsiteY5" fmla="*/ 0 h 7228390"/>
              <a:gd name="connsiteX0" fmla="*/ 1588 w 11039598"/>
              <a:gd name="connsiteY0" fmla="*/ 0 h 6869574"/>
              <a:gd name="connsiteX1" fmla="*/ 11028023 w 11039598"/>
              <a:gd name="connsiteY1" fmla="*/ 0 h 6869574"/>
              <a:gd name="connsiteX2" fmla="*/ 11039598 w 11039598"/>
              <a:gd name="connsiteY2" fmla="*/ 6869574 h 6869574"/>
              <a:gd name="connsiteX3" fmla="*/ 0 w 11039598"/>
              <a:gd name="connsiteY3" fmla="*/ 6858000 h 6869574"/>
              <a:gd name="connsiteX4" fmla="*/ 6363450 w 11039598"/>
              <a:gd name="connsiteY4" fmla="*/ 3428572 h 6869574"/>
              <a:gd name="connsiteX5" fmla="*/ 1588 w 11039598"/>
              <a:gd name="connsiteY5" fmla="*/ 0 h 6869574"/>
              <a:gd name="connsiteX0" fmla="*/ 1588 w 11040710"/>
              <a:gd name="connsiteY0" fmla="*/ 0 h 6869574"/>
              <a:gd name="connsiteX1" fmla="*/ 11039597 w 11040710"/>
              <a:gd name="connsiteY1" fmla="*/ 0 h 6869574"/>
              <a:gd name="connsiteX2" fmla="*/ 11039598 w 11040710"/>
              <a:gd name="connsiteY2" fmla="*/ 6869574 h 6869574"/>
              <a:gd name="connsiteX3" fmla="*/ 0 w 11040710"/>
              <a:gd name="connsiteY3" fmla="*/ 6858000 h 6869574"/>
              <a:gd name="connsiteX4" fmla="*/ 6363450 w 11040710"/>
              <a:gd name="connsiteY4" fmla="*/ 3428572 h 6869574"/>
              <a:gd name="connsiteX5" fmla="*/ 1588 w 11040710"/>
              <a:gd name="connsiteY5" fmla="*/ 0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0710" h="6869574">
                <a:moveTo>
                  <a:pt x="1588" y="0"/>
                </a:moveTo>
                <a:lnTo>
                  <a:pt x="11039597" y="0"/>
                </a:lnTo>
                <a:cubicBezTo>
                  <a:pt x="11043455" y="2289858"/>
                  <a:pt x="11035740" y="4579716"/>
                  <a:pt x="11039598" y="6869574"/>
                </a:cubicBezTo>
                <a:lnTo>
                  <a:pt x="0" y="6858000"/>
                </a:lnTo>
                <a:lnTo>
                  <a:pt x="6363450" y="3428572"/>
                </a:lnTo>
                <a:lnTo>
                  <a:pt x="15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9DD13AE-E475-4EAE-9C36-17075CCB02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329" y="2176904"/>
            <a:ext cx="5277394" cy="20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5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449088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449088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7647A25D-BFA7-42EE-8102-0470D466D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9261" y="2859881"/>
            <a:ext cx="3169059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xmlns="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xmlns="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63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326380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xmlns="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xmlns="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53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que 19">
            <a:extLst>
              <a:ext uri="{FF2B5EF4-FFF2-40B4-BE49-F238E27FC236}">
                <a16:creationId xmlns:a16="http://schemas.microsoft.com/office/drawing/2014/main" xmlns="" id="{4389EA35-BB82-4FBB-BD26-63B91B55D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090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004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00AC9F64-7C99-45C8-9F28-6B469317F5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5443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1050"/>
            </a:lvl1pPr>
          </a:lstStyle>
          <a:p>
            <a:r>
              <a:rPr lang="fr-FR" dirty="0"/>
              <a:t>Cliquer pour ajouter un logo</a:t>
            </a:r>
          </a:p>
        </p:txBody>
      </p:sp>
      <p:sp>
        <p:nvSpPr>
          <p:cNvPr id="23" name="Espace réservé pour une image  7">
            <a:extLst>
              <a:ext uri="{FF2B5EF4-FFF2-40B4-BE49-F238E27FC236}">
                <a16:creationId xmlns:a16="http://schemas.microsoft.com/office/drawing/2014/main" xmlns="" id="{4A7A6265-A99A-46A6-B78E-1FCEA09080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5443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xmlns="" id="{F5A89D25-0555-4A53-A558-400E81450B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37455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5" name="Espace réservé pour une image  7">
            <a:extLst>
              <a:ext uri="{FF2B5EF4-FFF2-40B4-BE49-F238E27FC236}">
                <a16:creationId xmlns:a16="http://schemas.microsoft.com/office/drawing/2014/main" xmlns="" id="{056BF49C-AAC9-4E34-8C98-ECE06C232F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37455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xmlns="" id="{93035432-8AC8-4A31-A06A-DB7C58FF76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2208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xmlns="" id="{4591B6B9-F0EE-46D0-9E5B-FD786A0BBB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2208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9287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que 32">
            <a:extLst>
              <a:ext uri="{FF2B5EF4-FFF2-40B4-BE49-F238E27FC236}">
                <a16:creationId xmlns:a16="http://schemas.microsoft.com/office/drawing/2014/main" xmlns="" id="{D7CB4E45-561A-4A5E-9AC6-1542207ED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926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5840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18695CB9-5B47-497B-9588-E5E84CCE50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26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E9D9A463-2435-47EF-938C-E97F98F4DA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5840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xmlns="" id="{B55AFB54-CF59-4FDE-8F39-8B57AF2FA8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7591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xmlns="" id="{6D26290A-9B9E-41B2-818D-A4D3B233BC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3013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C5554ECC-8965-4F22-92B4-C4108984D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81927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xmlns="" id="{F83B8EE5-40DF-40DA-9FB9-52E270A05F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13678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408323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xmlns="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26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5840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591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D24B68A5-34AC-472C-B9FB-D005E6AE2F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6926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xmlns="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15840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8AEA6214-C388-4B03-9D82-4A87B13EB2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47591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4185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bg>
      <p:bgPr>
        <a:solidFill>
          <a:srgbClr val="F4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xmlns="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000" t="20812" r="14648" b="20812"/>
          <a:stretch/>
        </p:blipFill>
        <p:spPr>
          <a:xfrm rot="5400000" flipH="1">
            <a:off x="2674034" y="-2681654"/>
            <a:ext cx="6858000" cy="12206068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1320" y="1963458"/>
            <a:ext cx="6309360" cy="68256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 i="1"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1320" y="4223292"/>
            <a:ext cx="6309360" cy="9271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xmlns="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41320" y="2649585"/>
            <a:ext cx="630936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3F026B1-6BFB-4BD3-B445-510FAB6461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DF0AB6D-541A-4625-AC73-26A01E9D5D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51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xmlns="" id="{023E659A-74D7-43DF-A731-540EE27D7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xmlns="" id="{3B2AC0B8-A83F-48F0-B6FB-D5BA9D95A1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 flipH="1">
            <a:off x="189244" y="-43025"/>
            <a:ext cx="1105312" cy="1191364"/>
          </a:xfrm>
          <a:prstGeom prst="rect">
            <a:avLst/>
          </a:prstGeom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xmlns="" id="{77868A34-10E0-4964-880C-FABA401C50EF}"/>
              </a:ext>
            </a:extLst>
          </p:cNvPr>
          <p:cNvSpPr/>
          <p:nvPr userDrawn="1"/>
        </p:nvSpPr>
        <p:spPr>
          <a:xfrm>
            <a:off x="1585732" y="2338086"/>
            <a:ext cx="8982333" cy="2427217"/>
          </a:xfrm>
          <a:custGeom>
            <a:avLst/>
            <a:gdLst>
              <a:gd name="connsiteX0" fmla="*/ 0 w 8982333"/>
              <a:gd name="connsiteY0" fmla="*/ 0 h 2427217"/>
              <a:gd name="connsiteX1" fmla="*/ 8982333 w 8982333"/>
              <a:gd name="connsiteY1" fmla="*/ 0 h 2427217"/>
              <a:gd name="connsiteX2" fmla="*/ 8982333 w 8982333"/>
              <a:gd name="connsiteY2" fmla="*/ 2427217 h 2427217"/>
              <a:gd name="connsiteX3" fmla="*/ 1041321 w 8982333"/>
              <a:gd name="connsiteY3" fmla="*/ 2427217 h 2427217"/>
              <a:gd name="connsiteX4" fmla="*/ 0 w 8982333"/>
              <a:gd name="connsiteY4" fmla="*/ 1853187 h 242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333" h="2427217">
                <a:moveTo>
                  <a:pt x="0" y="0"/>
                </a:moveTo>
                <a:lnTo>
                  <a:pt x="8982333" y="0"/>
                </a:lnTo>
                <a:lnTo>
                  <a:pt x="8982333" y="2427217"/>
                </a:lnTo>
                <a:lnTo>
                  <a:pt x="1041321" y="2427217"/>
                </a:lnTo>
                <a:lnTo>
                  <a:pt x="0" y="1853187"/>
                </a:lnTo>
                <a:close/>
              </a:path>
            </a:pathLst>
          </a:custGeom>
          <a:ln>
            <a:noFill/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797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900312"/>
            <a:ext cx="10515600" cy="786248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001CCDB-6E61-4769-841F-1FC6638D5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4071" y="2754775"/>
            <a:ext cx="7623858" cy="1492432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xmlns="" id="{F59368A5-3564-412C-ABF9-E6E7D255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 flipH="1">
            <a:off x="1405085" y="4200203"/>
            <a:ext cx="1065135" cy="1148059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xmlns="" id="{54893584-F597-4EB7-BDFA-C2EAEDF962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 flipH="1">
            <a:off x="9885443" y="4445533"/>
            <a:ext cx="390260" cy="420644"/>
          </a:xfrm>
          <a:prstGeom prst="rect">
            <a:avLst/>
          </a:prstGeom>
        </p:spPr>
      </p:pic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xmlns="" id="{08740123-7F74-4A7D-AEF5-E107ABD37367}"/>
              </a:ext>
            </a:extLst>
          </p:cNvPr>
          <p:cNvSpPr/>
          <p:nvPr userDrawn="1"/>
        </p:nvSpPr>
        <p:spPr>
          <a:xfrm>
            <a:off x="9396407" y="1708664"/>
            <a:ext cx="1171658" cy="1262879"/>
          </a:xfrm>
          <a:custGeom>
            <a:avLst/>
            <a:gdLst>
              <a:gd name="connsiteX0" fmla="*/ 0 w 1171658"/>
              <a:gd name="connsiteY0" fmla="*/ 0 h 1262879"/>
              <a:gd name="connsiteX1" fmla="*/ 8180 w 1171658"/>
              <a:gd name="connsiteY1" fmla="*/ 0 h 1262879"/>
              <a:gd name="connsiteX2" fmla="*/ 1171658 w 1171658"/>
              <a:gd name="connsiteY2" fmla="*/ 631440 h 1262879"/>
              <a:gd name="connsiteX3" fmla="*/ 8180 w 1171658"/>
              <a:gd name="connsiteY3" fmla="*/ 1262879 h 1262879"/>
              <a:gd name="connsiteX4" fmla="*/ 0 w 1171658"/>
              <a:gd name="connsiteY4" fmla="*/ 1262879 h 1262879"/>
              <a:gd name="connsiteX5" fmla="*/ 0 w 1171658"/>
              <a:gd name="connsiteY5" fmla="*/ 977975 h 1262879"/>
              <a:gd name="connsiteX6" fmla="*/ 638519 w 1171658"/>
              <a:gd name="connsiteY6" fmla="*/ 631440 h 1262879"/>
              <a:gd name="connsiteX7" fmla="*/ 0 w 1171658"/>
              <a:gd name="connsiteY7" fmla="*/ 284905 h 12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658" h="1262879">
                <a:moveTo>
                  <a:pt x="0" y="0"/>
                </a:moveTo>
                <a:lnTo>
                  <a:pt x="8180" y="0"/>
                </a:lnTo>
                <a:lnTo>
                  <a:pt x="1171658" y="631440"/>
                </a:lnTo>
                <a:lnTo>
                  <a:pt x="8180" y="1262879"/>
                </a:lnTo>
                <a:lnTo>
                  <a:pt x="0" y="1262879"/>
                </a:lnTo>
                <a:lnTo>
                  <a:pt x="0" y="977975"/>
                </a:lnTo>
                <a:lnTo>
                  <a:pt x="638519" y="631440"/>
                </a:lnTo>
                <a:lnTo>
                  <a:pt x="0" y="2849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96077529-803C-450B-B940-6529E486D0B8}"/>
              </a:ext>
            </a:extLst>
          </p:cNvPr>
          <p:cNvSpPr/>
          <p:nvPr userDrawn="1"/>
        </p:nvSpPr>
        <p:spPr>
          <a:xfrm>
            <a:off x="9396407" y="2339430"/>
            <a:ext cx="1171658" cy="632113"/>
          </a:xfrm>
          <a:custGeom>
            <a:avLst/>
            <a:gdLst>
              <a:gd name="connsiteX0" fmla="*/ 637277 w 1171658"/>
              <a:gd name="connsiteY0" fmla="*/ 0 h 632113"/>
              <a:gd name="connsiteX1" fmla="*/ 1170416 w 1171658"/>
              <a:gd name="connsiteY1" fmla="*/ 0 h 632113"/>
              <a:gd name="connsiteX2" fmla="*/ 1171658 w 1171658"/>
              <a:gd name="connsiteY2" fmla="*/ 674 h 632113"/>
              <a:gd name="connsiteX3" fmla="*/ 8180 w 1171658"/>
              <a:gd name="connsiteY3" fmla="*/ 632113 h 632113"/>
              <a:gd name="connsiteX4" fmla="*/ 0 w 1171658"/>
              <a:gd name="connsiteY4" fmla="*/ 632113 h 632113"/>
              <a:gd name="connsiteX5" fmla="*/ 0 w 1171658"/>
              <a:gd name="connsiteY5" fmla="*/ 347209 h 632113"/>
              <a:gd name="connsiteX6" fmla="*/ 638519 w 1171658"/>
              <a:gd name="connsiteY6" fmla="*/ 674 h 63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658" h="632113">
                <a:moveTo>
                  <a:pt x="637277" y="0"/>
                </a:moveTo>
                <a:lnTo>
                  <a:pt x="1170416" y="0"/>
                </a:lnTo>
                <a:lnTo>
                  <a:pt x="1171658" y="674"/>
                </a:lnTo>
                <a:lnTo>
                  <a:pt x="8180" y="632113"/>
                </a:lnTo>
                <a:lnTo>
                  <a:pt x="0" y="632113"/>
                </a:lnTo>
                <a:lnTo>
                  <a:pt x="0" y="347209"/>
                </a:lnTo>
                <a:lnTo>
                  <a:pt x="638519" y="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D18D5E57-628D-4F0D-A96A-7AC36BFE5D7B}"/>
              </a:ext>
            </a:extLst>
          </p:cNvPr>
          <p:cNvSpPr/>
          <p:nvPr userDrawn="1"/>
        </p:nvSpPr>
        <p:spPr>
          <a:xfrm rot="10800000">
            <a:off x="-149913" y="2"/>
            <a:ext cx="592260" cy="537197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8785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6FBEA56E-E552-4B90-9970-E02555746850}"/>
              </a:ext>
            </a:extLst>
          </p:cNvPr>
          <p:cNvSpPr/>
          <p:nvPr userDrawn="1"/>
        </p:nvSpPr>
        <p:spPr>
          <a:xfrm>
            <a:off x="7159" y="-20320"/>
            <a:ext cx="6827520" cy="688848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741680 w 7559040"/>
              <a:gd name="connsiteY0" fmla="*/ 0 h 6888480"/>
              <a:gd name="connsiteX1" fmla="*/ 1168400 w 7559040"/>
              <a:gd name="connsiteY1" fmla="*/ 20320 h 6888480"/>
              <a:gd name="connsiteX2" fmla="*/ 7559040 w 7559040"/>
              <a:gd name="connsiteY2" fmla="*/ 3464560 h 6888480"/>
              <a:gd name="connsiteX3" fmla="*/ 1168400 w 7559040"/>
              <a:gd name="connsiteY3" fmla="*/ 6888480 h 6888480"/>
              <a:gd name="connsiteX4" fmla="*/ 0 w 7559040"/>
              <a:gd name="connsiteY4" fmla="*/ 6878320 h 6888480"/>
              <a:gd name="connsiteX5" fmla="*/ 741680 w 7559040"/>
              <a:gd name="connsiteY5" fmla="*/ 0 h 6888480"/>
              <a:gd name="connsiteX0" fmla="*/ 10160 w 6827520"/>
              <a:gd name="connsiteY0" fmla="*/ 0 h 6888480"/>
              <a:gd name="connsiteX1" fmla="*/ 436880 w 6827520"/>
              <a:gd name="connsiteY1" fmla="*/ 20320 h 6888480"/>
              <a:gd name="connsiteX2" fmla="*/ 6827520 w 6827520"/>
              <a:gd name="connsiteY2" fmla="*/ 3464560 h 6888480"/>
              <a:gd name="connsiteX3" fmla="*/ 436880 w 6827520"/>
              <a:gd name="connsiteY3" fmla="*/ 6888480 h 6888480"/>
              <a:gd name="connsiteX4" fmla="*/ 0 w 6827520"/>
              <a:gd name="connsiteY4" fmla="*/ 6888480 h 6888480"/>
              <a:gd name="connsiteX5" fmla="*/ 10160 w 6827520"/>
              <a:gd name="connsiteY5" fmla="*/ 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7520" h="6888480">
                <a:moveTo>
                  <a:pt x="10160" y="0"/>
                </a:moveTo>
                <a:lnTo>
                  <a:pt x="436880" y="20320"/>
                </a:lnTo>
                <a:lnTo>
                  <a:pt x="6827520" y="3464560"/>
                </a:lnTo>
                <a:lnTo>
                  <a:pt x="436880" y="6888480"/>
                </a:lnTo>
                <a:lnTo>
                  <a:pt x="0" y="6888480"/>
                </a:lnTo>
                <a:cubicBezTo>
                  <a:pt x="3387" y="4592320"/>
                  <a:pt x="6773" y="2296160"/>
                  <a:pt x="10160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C6264C-F5FD-49BE-9F6D-4C9F983F991F}"/>
              </a:ext>
            </a:extLst>
          </p:cNvPr>
          <p:cNvSpPr/>
          <p:nvPr userDrawn="1"/>
        </p:nvSpPr>
        <p:spPr>
          <a:xfrm>
            <a:off x="3744" y="0"/>
            <a:ext cx="6394055" cy="686816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924560 w 7559040"/>
              <a:gd name="connsiteY0" fmla="*/ 67056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924560 w 7559040"/>
              <a:gd name="connsiteY5" fmla="*/ 670560 h 6868160"/>
              <a:gd name="connsiteX0" fmla="*/ 1158240 w 7559040"/>
              <a:gd name="connsiteY0" fmla="*/ 184912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1158240 w 7559040"/>
              <a:gd name="connsiteY5" fmla="*/ 1849120 h 6868160"/>
              <a:gd name="connsiteX0" fmla="*/ 0 w 6400800"/>
              <a:gd name="connsiteY0" fmla="*/ 1849120 h 6868160"/>
              <a:gd name="connsiteX1" fmla="*/ 10160 w 6400800"/>
              <a:gd name="connsiteY1" fmla="*/ 0 h 6868160"/>
              <a:gd name="connsiteX2" fmla="*/ 6400800 w 6400800"/>
              <a:gd name="connsiteY2" fmla="*/ 3444240 h 6868160"/>
              <a:gd name="connsiteX3" fmla="*/ 10160 w 6400800"/>
              <a:gd name="connsiteY3" fmla="*/ 6868160 h 6868160"/>
              <a:gd name="connsiteX4" fmla="*/ 0 w 6400800"/>
              <a:gd name="connsiteY4" fmla="*/ 1849120 h 6868160"/>
              <a:gd name="connsiteX0" fmla="*/ 798830 w 7189470"/>
              <a:gd name="connsiteY0" fmla="*/ 6868160 h 6868160"/>
              <a:gd name="connsiteX1" fmla="*/ 798830 w 7189470"/>
              <a:gd name="connsiteY1" fmla="*/ 0 h 6868160"/>
              <a:gd name="connsiteX2" fmla="*/ 7189470 w 7189470"/>
              <a:gd name="connsiteY2" fmla="*/ 3444240 h 6868160"/>
              <a:gd name="connsiteX3" fmla="*/ 798830 w 7189470"/>
              <a:gd name="connsiteY3" fmla="*/ 6868160 h 6868160"/>
              <a:gd name="connsiteX0" fmla="*/ 473005 w 6863645"/>
              <a:gd name="connsiteY0" fmla="*/ 6868160 h 6868160"/>
              <a:gd name="connsiteX1" fmla="*/ 473005 w 6863645"/>
              <a:gd name="connsiteY1" fmla="*/ 0 h 6868160"/>
              <a:gd name="connsiteX2" fmla="*/ 6863645 w 6863645"/>
              <a:gd name="connsiteY2" fmla="*/ 3444240 h 6868160"/>
              <a:gd name="connsiteX3" fmla="*/ 473005 w 6863645"/>
              <a:gd name="connsiteY3" fmla="*/ 6868160 h 6868160"/>
              <a:gd name="connsiteX0" fmla="*/ 3415 w 6394055"/>
              <a:gd name="connsiteY0" fmla="*/ 6868160 h 6868160"/>
              <a:gd name="connsiteX1" fmla="*/ 3415 w 6394055"/>
              <a:gd name="connsiteY1" fmla="*/ 0 h 6868160"/>
              <a:gd name="connsiteX2" fmla="*/ 6394055 w 6394055"/>
              <a:gd name="connsiteY2" fmla="*/ 3444240 h 6868160"/>
              <a:gd name="connsiteX3" fmla="*/ 3415 w 6394055"/>
              <a:gd name="connsiteY3" fmla="*/ 686816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055" h="6868160">
                <a:moveTo>
                  <a:pt x="3415" y="6868160"/>
                </a:moveTo>
                <a:cubicBezTo>
                  <a:pt x="-5052" y="4241800"/>
                  <a:pt x="5108" y="2551853"/>
                  <a:pt x="3415" y="0"/>
                </a:cubicBezTo>
                <a:lnTo>
                  <a:pt x="6394055" y="3444240"/>
                </a:lnTo>
                <a:lnTo>
                  <a:pt x="3415" y="686816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9136" y="2925763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5B9F184F-0DF7-437B-95B2-F2A43A3B7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1719" y="26292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xmlns="" id="{B86B95A7-26AF-40BB-97F8-8A2879C54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1719" y="37468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2888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59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2DB153-6BE1-4642-88AA-7D849B28FFFF}"/>
              </a:ext>
            </a:extLst>
          </p:cNvPr>
          <p:cNvSpPr/>
          <p:nvPr userDrawn="1"/>
        </p:nvSpPr>
        <p:spPr>
          <a:xfrm>
            <a:off x="5293360" y="6296660"/>
            <a:ext cx="1498600" cy="561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8FBA2A-225D-4E76-B1D1-37DADF61E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97951" y="6376128"/>
            <a:ext cx="1200030" cy="362321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xmlns="" id="{A8FB7296-A703-48EE-A89E-9AD9204D7F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6006782" y="6714173"/>
            <a:ext cx="180023" cy="166688"/>
            <a:chOff x="3248" y="4225"/>
            <a:chExt cx="108" cy="100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13643203-7188-44CD-A9ED-17CFEC6DC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EFBB539E-A5F4-4269-8862-BDCACA87B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26424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xmlns="" id="{FF0BEB56-0C94-41C2-9B48-D12360B666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0637"/>
            <a:ext cx="6328200" cy="6878637"/>
          </a:xfrm>
          <a:custGeom>
            <a:avLst/>
            <a:gdLst>
              <a:gd name="connsiteX0" fmla="*/ 0 w 6328200"/>
              <a:gd name="connsiteY0" fmla="*/ 0 h 6878637"/>
              <a:gd name="connsiteX1" fmla="*/ 1217 w 6328200"/>
              <a:gd name="connsiteY1" fmla="*/ 0 h 6878637"/>
              <a:gd name="connsiteX2" fmla="*/ 6328200 w 6328200"/>
              <a:gd name="connsiteY2" fmla="*/ 3438988 h 6878637"/>
              <a:gd name="connsiteX3" fmla="*/ 0 w 6328200"/>
              <a:gd name="connsiteY3" fmla="*/ 6878637 h 6878637"/>
              <a:gd name="connsiteX4" fmla="*/ 0 w 6328200"/>
              <a:gd name="connsiteY4" fmla="*/ 4170811 h 6878637"/>
              <a:gd name="connsiteX5" fmla="*/ 1346393 w 6328200"/>
              <a:gd name="connsiteY5" fmla="*/ 3438988 h 6878637"/>
              <a:gd name="connsiteX6" fmla="*/ 0 w 6328200"/>
              <a:gd name="connsiteY6" fmla="*/ 2707166 h 68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8200" h="6878637">
                <a:moveTo>
                  <a:pt x="0" y="0"/>
                </a:moveTo>
                <a:lnTo>
                  <a:pt x="1217" y="0"/>
                </a:lnTo>
                <a:lnTo>
                  <a:pt x="6328200" y="3438988"/>
                </a:lnTo>
                <a:lnTo>
                  <a:pt x="0" y="6878637"/>
                </a:lnTo>
                <a:lnTo>
                  <a:pt x="0" y="4170811"/>
                </a:lnTo>
                <a:lnTo>
                  <a:pt x="1346393" y="3438988"/>
                </a:lnTo>
                <a:lnTo>
                  <a:pt x="0" y="2707166"/>
                </a:lnTo>
                <a:close/>
              </a:path>
            </a:pathLst>
          </a:custGeom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2216" y="3100959"/>
            <a:ext cx="4386805" cy="1006475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24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2216" y="4153945"/>
            <a:ext cx="4386805" cy="85570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10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xmlns="" id="{C82C2EBF-6211-40C0-85DC-0F433D6BCAB6}"/>
              </a:ext>
            </a:extLst>
          </p:cNvPr>
          <p:cNvSpPr/>
          <p:nvPr userDrawn="1"/>
        </p:nvSpPr>
        <p:spPr>
          <a:xfrm rot="5400000">
            <a:off x="-49017" y="2743175"/>
            <a:ext cx="1469633" cy="137159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xmlns="" id="{BCD25A9E-11F4-4D00-AD87-42DE085677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663" y="428178"/>
            <a:ext cx="1819910" cy="10064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7ED2E1E1-B58E-4FF9-B86D-B5DE14E8BC12}"/>
              </a:ext>
            </a:extLst>
          </p:cNvPr>
          <p:cNvGrpSpPr/>
          <p:nvPr userDrawn="1"/>
        </p:nvGrpSpPr>
        <p:grpSpPr>
          <a:xfrm>
            <a:off x="7375718" y="1580842"/>
            <a:ext cx="3479800" cy="204976"/>
            <a:chOff x="7340600" y="2998470"/>
            <a:chExt cx="3479800" cy="20497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xmlns="" id="{F7B7C02D-C48E-439B-912B-99B4A085D2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40600" y="3100959"/>
              <a:ext cx="153416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9A0882BC-D520-4FAD-9C9A-D3CA270F2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86240" y="3100959"/>
              <a:ext cx="153416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xmlns="" id="{790523D3-5C1F-4FFC-99DE-FC578C00C2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9013130" y="2990491"/>
              <a:ext cx="204976" cy="220934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4A25B52-2224-44D8-8A77-56838B936D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786" y="5932961"/>
            <a:ext cx="1898828" cy="7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7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C6264C-F5FD-49BE-9F6D-4C9F983F991F}"/>
              </a:ext>
            </a:extLst>
          </p:cNvPr>
          <p:cNvSpPr/>
          <p:nvPr userDrawn="1"/>
        </p:nvSpPr>
        <p:spPr>
          <a:xfrm>
            <a:off x="-39939" y="-36289"/>
            <a:ext cx="7638918" cy="6940738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9040" h="6868160">
                <a:moveTo>
                  <a:pt x="0" y="0"/>
                </a:moveTo>
                <a:lnTo>
                  <a:pt x="1168400" y="0"/>
                </a:lnTo>
                <a:lnTo>
                  <a:pt x="7559040" y="3444240"/>
                </a:lnTo>
                <a:lnTo>
                  <a:pt x="1168400" y="686816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2158AA82-3AE0-4FAD-88DE-332F097D9E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1290" y="0"/>
            <a:ext cx="11040710" cy="6869113"/>
          </a:xfrm>
          <a:custGeom>
            <a:avLst/>
            <a:gdLst>
              <a:gd name="connsiteX0" fmla="*/ 1588 w 11040710"/>
              <a:gd name="connsiteY0" fmla="*/ 0 h 6869113"/>
              <a:gd name="connsiteX1" fmla="*/ 11039597 w 11040710"/>
              <a:gd name="connsiteY1" fmla="*/ 0 h 6869113"/>
              <a:gd name="connsiteX2" fmla="*/ 11039598 w 11040710"/>
              <a:gd name="connsiteY2" fmla="*/ 3434787 h 6869113"/>
              <a:gd name="connsiteX3" fmla="*/ 11039598 w 11040710"/>
              <a:gd name="connsiteY3" fmla="*/ 6869113 h 6869113"/>
              <a:gd name="connsiteX4" fmla="*/ 10599834 w 11040710"/>
              <a:gd name="connsiteY4" fmla="*/ 6869113 h 6869113"/>
              <a:gd name="connsiteX5" fmla="*/ 0 w 11040710"/>
              <a:gd name="connsiteY5" fmla="*/ 6858000 h 6869113"/>
              <a:gd name="connsiteX6" fmla="*/ 6363450 w 11040710"/>
              <a:gd name="connsiteY6" fmla="*/ 3428572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40710" h="6869113">
                <a:moveTo>
                  <a:pt x="1588" y="0"/>
                </a:moveTo>
                <a:lnTo>
                  <a:pt x="11039597" y="0"/>
                </a:lnTo>
                <a:cubicBezTo>
                  <a:pt x="11041526" y="1144929"/>
                  <a:pt x="11040562" y="2289858"/>
                  <a:pt x="11039598" y="3434787"/>
                </a:cubicBezTo>
                <a:lnTo>
                  <a:pt x="11039598" y="6869113"/>
                </a:lnTo>
                <a:lnTo>
                  <a:pt x="10599834" y="6869113"/>
                </a:lnTo>
                <a:lnTo>
                  <a:pt x="0" y="6858000"/>
                </a:lnTo>
                <a:lnTo>
                  <a:pt x="6363450" y="3428572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Cliquer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153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153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D734148-2038-4238-96AA-E6BE1C6D4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569" y="4321678"/>
            <a:ext cx="1898828" cy="7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9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xmlns="" id="{7EA286B2-29F8-4668-B088-CB741E6CF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-2082800" y="-1301827"/>
            <a:ext cx="8778240" cy="94616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937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7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</p:spTree>
    <p:extLst>
      <p:ext uri="{BB962C8B-B14F-4D97-AF65-F5344CB8AC3E}">
        <p14:creationId xmlns:p14="http://schemas.microsoft.com/office/powerpoint/2010/main" xmlns="" val="31315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xmlns="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26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5840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591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D24B68A5-34AC-472C-B9FB-D005E6AE2F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6926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xmlns="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15840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8AEA6214-C388-4B03-9D82-4A87B13EB2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47591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89552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449088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449088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7647A25D-BFA7-42EE-8102-0470D466D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9261" y="2859881"/>
            <a:ext cx="3169059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xmlns="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xmlns="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39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2258571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xmlns="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2782920" y="5687645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7B8F7B16-E9B8-4B5B-B6FA-1BD20E39B5D5}"/>
              </a:ext>
            </a:extLst>
          </p:cNvPr>
          <p:cNvSpPr/>
          <p:nvPr userDrawn="1"/>
        </p:nvSpPr>
        <p:spPr>
          <a:xfrm>
            <a:off x="1766376" y="5463930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60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FA476500-7731-4DCB-A8BE-855E0E8C1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9607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xmlns="" id="{107A45FD-8E72-4A74-B172-8C437BB780B5}"/>
              </a:ext>
            </a:extLst>
          </p:cNvPr>
          <p:cNvSpPr/>
          <p:nvPr userDrawn="1"/>
        </p:nvSpPr>
        <p:spPr>
          <a:xfrm>
            <a:off x="10202037" y="5346192"/>
            <a:ext cx="1680210" cy="152399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xmlns="" id="{118E7B00-E810-48E3-8F75-BED431ED4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 flipH="1">
            <a:off x="-388340" y="-68861"/>
            <a:ext cx="1768974" cy="1906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C7CA1366-6E84-4025-B0AE-9E15405CDFEC}"/>
              </a:ext>
            </a:extLst>
          </p:cNvPr>
          <p:cNvGrpSpPr/>
          <p:nvPr userDrawn="1"/>
        </p:nvGrpSpPr>
        <p:grpSpPr>
          <a:xfrm>
            <a:off x="1724660" y="3158395"/>
            <a:ext cx="1308100" cy="105505"/>
            <a:chOff x="1770380" y="2751995"/>
            <a:chExt cx="1308100" cy="105505"/>
          </a:xfrm>
        </p:grpSpPr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xmlns="" id="{F645F594-B0AE-4B3A-8036-A126B04AB0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9F7DF82E-03A6-4717-82A3-56992A728E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xmlns="" id="{CA3851EF-F513-43A5-BF88-5BB72E2D76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F2772D71-005B-4A78-A5B5-8023CF7B2EDA}"/>
              </a:ext>
            </a:extLst>
          </p:cNvPr>
          <p:cNvGrpSpPr/>
          <p:nvPr userDrawn="1"/>
        </p:nvGrpSpPr>
        <p:grpSpPr>
          <a:xfrm>
            <a:off x="5423197" y="3158395"/>
            <a:ext cx="1308100" cy="105505"/>
            <a:chOff x="1770380" y="2751995"/>
            <a:chExt cx="1308100" cy="105505"/>
          </a:xfrm>
        </p:grpSpPr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xmlns="" id="{D032CA21-9D8E-4E74-BF02-4BE070B10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xmlns="" id="{FEE4A402-15C9-4E3B-9C74-262A0E0B32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xmlns="" id="{F7DB11EE-1A16-4604-9DA4-8C3A6AEDB7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7BC25169-46AB-4A1B-BF85-91D7CB7FF9A5}"/>
              </a:ext>
            </a:extLst>
          </p:cNvPr>
          <p:cNvGrpSpPr/>
          <p:nvPr userDrawn="1"/>
        </p:nvGrpSpPr>
        <p:grpSpPr>
          <a:xfrm>
            <a:off x="9121734" y="3158395"/>
            <a:ext cx="1308100" cy="105505"/>
            <a:chOff x="1770380" y="2751995"/>
            <a:chExt cx="1308100" cy="105505"/>
          </a:xfrm>
        </p:grpSpPr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xmlns="" id="{6035105E-ED74-44B8-997F-11DB68682D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796ED8A6-8015-48EB-AA1D-6B99091512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84133E58-033A-4F4D-826E-D79127BD6C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xmlns="" id="{65C82C8A-A8FB-40CF-848A-00D0D9397A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5764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xmlns="" id="{B1E2AF02-9869-4568-8843-C9EBF5303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4301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xmlns="" id="{64A9CF4A-9B53-4619-A383-9F5E60F1F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0407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45" name="Espace réservé du texte 43">
            <a:extLst>
              <a:ext uri="{FF2B5EF4-FFF2-40B4-BE49-F238E27FC236}">
                <a16:creationId xmlns:a16="http://schemas.microsoft.com/office/drawing/2014/main" xmlns="" id="{1F0FFD05-BEC4-4BDC-8ACC-BD451C39C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2788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46" name="Espace réservé du texte 43">
            <a:extLst>
              <a:ext uri="{FF2B5EF4-FFF2-40B4-BE49-F238E27FC236}">
                <a16:creationId xmlns:a16="http://schemas.microsoft.com/office/drawing/2014/main" xmlns="" id="{85BAE425-BB08-4D87-AA58-55A5E425A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094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1013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xmlns="" id="{1915614F-67F1-4040-B2E1-5E291FBBB4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4602480"/>
            <a:ext cx="2486712" cy="2255520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xmlns="" id="{406D2D5C-BFFD-4BD4-826F-403604B7A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H="1">
            <a:off x="1421826" y="5251936"/>
            <a:ext cx="1545888" cy="1666240"/>
          </a:xfrm>
          <a:prstGeom prst="rect">
            <a:avLst/>
          </a:prstGeom>
        </p:spPr>
      </p:pic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2815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3147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3480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xmlns="" id="{ADABCC81-B29A-42BE-8546-0BC5DBBAB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7981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xmlns="" id="{91097263-5668-4A2B-8DB1-F43C7120CB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8313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44780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A1AE232-A8E4-4EF1-A12E-417932BD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6C8061C7-175C-4873-ABE3-65DDD456F6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33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66" r:id="rId4"/>
    <p:sldLayoutId id="2147483668" r:id="rId5"/>
    <p:sldLayoutId id="214748367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512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7" r:id="rId3"/>
    <p:sldLayoutId id="2147483661" r:id="rId4"/>
    <p:sldLayoutId id="2147483665" r:id="rId5"/>
    <p:sldLayoutId id="2147483658" r:id="rId6"/>
    <p:sldLayoutId id="2147483660" r:id="rId7"/>
    <p:sldLayoutId id="2147483662" r:id="rId8"/>
    <p:sldLayoutId id="2147483664" r:id="rId9"/>
    <p:sldLayoutId id="2147483659" r:id="rId10"/>
    <p:sldLayoutId id="2147483654" r:id="rId11"/>
    <p:sldLayoutId id="2147483655" r:id="rId12"/>
    <p:sldLayoutId id="21474836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Blip>
          <a:blip r:embed="rId15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5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5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5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5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9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image" Target="../media/image20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1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3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DA1F971-59DB-4A27-9F0D-B153BEE41411}"/>
              </a:ext>
            </a:extLst>
          </p:cNvPr>
          <p:cNvSpPr txBox="1"/>
          <p:nvPr/>
        </p:nvSpPr>
        <p:spPr>
          <a:xfrm>
            <a:off x="1259090" y="2921168"/>
            <a:ext cx="4676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Montserrat Light" panose="00000400000000000000" pitchFamily="50" charset="0"/>
              </a:rPr>
              <a:t>Donner les moyens de réussir aux entrepreneurs atypiques et engagés de l’Essonne </a:t>
            </a:r>
          </a:p>
        </p:txBody>
      </p:sp>
    </p:spTree>
    <p:extLst>
      <p:ext uri="{BB962C8B-B14F-4D97-AF65-F5344CB8AC3E}">
        <p14:creationId xmlns:p14="http://schemas.microsoft.com/office/powerpoint/2010/main" xmlns="" val="33057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-4835" r="23254" b="4835"/>
          <a:stretch/>
        </p:blipFill>
        <p:spPr/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AA5B8244-3716-438E-A155-309AC1D4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" y="298983"/>
            <a:ext cx="12185278" cy="793115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connexion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DBB686E-CACA-436D-A02C-311DD87E2CDC}"/>
              </a:ext>
            </a:extLst>
          </p:cNvPr>
          <p:cNvSpPr txBox="1"/>
          <p:nvPr/>
        </p:nvSpPr>
        <p:spPr>
          <a:xfrm>
            <a:off x="6721" y="874737"/>
            <a:ext cx="1218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ea typeface="+mj-ea"/>
                <a:cs typeface="Arial" charset="0"/>
              </a:rPr>
              <a:t>sensibiliser et mettre en réseau </a:t>
            </a: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3205CF4-BB8C-43F4-AF68-D4C2E13ED8E7}"/>
              </a:ext>
            </a:extLst>
          </p:cNvPr>
          <p:cNvSpPr txBox="1"/>
          <p:nvPr/>
        </p:nvSpPr>
        <p:spPr>
          <a:xfrm>
            <a:off x="1053151" y="1859431"/>
            <a:ext cx="10799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Montserrat Light" panose="00000400000000000000" pitchFamily="50" charset="0"/>
              </a:rPr>
              <a:t>Un programme annuel d’ateliers sur l’ensemble de l’Essonne  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xmlns="" id="{BC7EE6CA-D828-4297-BEFF-D0926EC6FDC0}"/>
              </a:ext>
            </a:extLst>
          </p:cNvPr>
          <p:cNvSpPr txBox="1">
            <a:spLocks/>
          </p:cNvSpPr>
          <p:nvPr/>
        </p:nvSpPr>
        <p:spPr>
          <a:xfrm>
            <a:off x="3529263" y="2791864"/>
            <a:ext cx="7815281" cy="2576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1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05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05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>
                <a:latin typeface="Montserrat Light" panose="00000400000000000000" pitchFamily="50" charset="0"/>
              </a:rPr>
              <a:t>Des informations collectives  </a:t>
            </a:r>
          </a:p>
          <a:p>
            <a:r>
              <a:rPr lang="fr-FR" sz="2100" dirty="0">
                <a:latin typeface="Montserrat Light" panose="00000400000000000000" pitchFamily="50" charset="0"/>
              </a:rPr>
              <a:t>Des cafés créateurs </a:t>
            </a:r>
          </a:p>
          <a:p>
            <a:r>
              <a:rPr lang="fr-FR" sz="2100" dirty="0">
                <a:latin typeface="Montserrat Light" panose="00000400000000000000" pitchFamily="50" charset="0"/>
              </a:rPr>
              <a:t>Des ateliers thématiques : Entreprendre au féminin, Convaincre son Banquier, Lire son bilan, Les obligations du micro-entrepreneur, Communication Digitale, etc. </a:t>
            </a:r>
          </a:p>
          <a:p>
            <a:r>
              <a:rPr lang="fr-FR" sz="2100" dirty="0">
                <a:latin typeface="Montserrat Light" panose="00000400000000000000" pitchFamily="50" charset="0"/>
              </a:rPr>
              <a:t>Des </a:t>
            </a:r>
            <a:r>
              <a:rPr lang="fr-FR" sz="2100" i="1" dirty="0">
                <a:latin typeface="Montserrat Light" panose="00000400000000000000" pitchFamily="50" charset="0"/>
              </a:rPr>
              <a:t>Workshops</a:t>
            </a:r>
            <a:r>
              <a:rPr lang="fr-FR" sz="2100" dirty="0">
                <a:latin typeface="Montserrat Light" panose="00000400000000000000" pitchFamily="50" charset="0"/>
              </a:rPr>
              <a:t> « Outils de Gestion »   </a:t>
            </a:r>
            <a:br>
              <a:rPr lang="fr-FR" sz="2100" dirty="0">
                <a:latin typeface="Montserrat Light" panose="00000400000000000000" pitchFamily="50" charset="0"/>
              </a:rPr>
            </a:br>
            <a:r>
              <a:rPr lang="fr-FR" sz="2100" i="1" dirty="0">
                <a:latin typeface="Montserrat Light" panose="00000400000000000000" pitchFamily="50" charset="0"/>
              </a:rPr>
              <a:t>(Entrepreneur #Leader)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326686F-3572-4409-B8F7-345B92894593}"/>
              </a:ext>
            </a:extLst>
          </p:cNvPr>
          <p:cNvSpPr txBox="1"/>
          <p:nvPr/>
        </p:nvSpPr>
        <p:spPr>
          <a:xfrm>
            <a:off x="907600" y="6350168"/>
            <a:ext cx="1094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cap="small" spc="87" dirty="0">
                <a:solidFill>
                  <a:srgbClr val="00B086"/>
                </a:solidFill>
                <a:latin typeface="Arial" charset="0"/>
                <a:ea typeface="+mj-ea"/>
                <a:cs typeface="Arial" charset="0"/>
              </a:rPr>
              <a:t>Votre contact privilégié </a:t>
            </a:r>
            <a:r>
              <a:rPr lang="fr-FR" sz="1600" dirty="0">
                <a:latin typeface="Montserrat Light" panose="00000400000000000000" pitchFamily="50" charset="0"/>
              </a:rPr>
              <a:t>: </a:t>
            </a:r>
            <a:r>
              <a:rPr lang="fr-FR" sz="1600" b="1" dirty="0">
                <a:latin typeface="Montserrat Light" panose="00000400000000000000" pitchFamily="50" charset="0"/>
              </a:rPr>
              <a:t>Manon Fontana </a:t>
            </a:r>
            <a:r>
              <a:rPr lang="fr-FR" sz="1600" dirty="0">
                <a:latin typeface="Montserrat Light" panose="00000400000000000000" pitchFamily="50" charset="0"/>
              </a:rPr>
              <a:t>– </a:t>
            </a:r>
            <a:r>
              <a:rPr lang="fr-FR" sz="1600" dirty="0" err="1">
                <a:latin typeface="Montserrat Light" panose="00000400000000000000" pitchFamily="50" charset="0"/>
              </a:rPr>
              <a:t>manonf@essonneactive,fr</a:t>
            </a:r>
            <a:r>
              <a:rPr lang="fr-FR" sz="1600" b="1" dirty="0">
                <a:latin typeface="Montserrat Light" panose="00000400000000000000" pitchFamily="50" charset="0"/>
              </a:rPr>
              <a:t>	</a:t>
            </a:r>
          </a:p>
          <a:p>
            <a:pPr algn="ctr"/>
            <a:endParaRPr lang="fr-FR" sz="1600" dirty="0">
              <a:latin typeface="Montserrat Light" panose="00000400000000000000" pitchFamily="50" charset="0"/>
            </a:endParaRPr>
          </a:p>
          <a:p>
            <a:pPr algn="ctr"/>
            <a:endParaRPr lang="fr-FR" sz="1600" dirty="0">
              <a:latin typeface="Montserrat Light" panose="00000400000000000000" pitchFamily="50" charset="0"/>
            </a:endParaRP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pic>
        <p:nvPicPr>
          <p:cNvPr id="9" name="Graphique 27">
            <a:extLst>
              <a:ext uri="{FF2B5EF4-FFF2-40B4-BE49-F238E27FC236}">
                <a16:creationId xmlns:a16="http://schemas.microsoft.com/office/drawing/2014/main" xmlns="" id="{A1F6C648-8FD0-40CA-97F5-CD9F867B5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 flipH="1">
            <a:off x="618999" y="1909628"/>
            <a:ext cx="302183" cy="3257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B801381-0292-4D0F-BFCF-52CB8AEDCB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823" y="4792089"/>
            <a:ext cx="1801759" cy="9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29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>
            <a:extLst>
              <a:ext uri="{FF2B5EF4-FFF2-40B4-BE49-F238E27FC236}">
                <a16:creationId xmlns:a16="http://schemas.microsoft.com/office/drawing/2014/main" xmlns="" id="{ED332994-F295-4721-AA92-D5A8A163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04" y="318246"/>
            <a:ext cx="10515600" cy="556945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Notre impact en 2017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9517" y="1768803"/>
            <a:ext cx="935296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endParaRPr lang="fr-FR" sz="2400" dirty="0"/>
          </a:p>
          <a:p>
            <a:pPr algn="just">
              <a:lnSpc>
                <a:spcPts val="2400"/>
              </a:lnSpc>
            </a:pPr>
            <a:endParaRPr lang="fr-FR" sz="2400" dirty="0"/>
          </a:p>
          <a:p>
            <a:pPr algn="just"/>
            <a:endParaRPr lang="fr-FR" sz="900" b="1" i="1" spc="100" dirty="0">
              <a:solidFill>
                <a:schemeClr val="accent1"/>
              </a:solidFill>
              <a:latin typeface="+mj-lt"/>
            </a:endParaRPr>
          </a:p>
          <a:p>
            <a:pPr marL="228600" lvl="1" algn="just">
              <a:lnSpc>
                <a:spcPct val="120000"/>
              </a:lnSpc>
              <a:spcBef>
                <a:spcPts val="600"/>
              </a:spcBef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BFE297B-9D32-4DEB-B085-29D76EE135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9557" y="1235301"/>
            <a:ext cx="8212731" cy="49118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708AC62-1363-47E0-BA70-478032A761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519" y="1768803"/>
            <a:ext cx="1116697" cy="1397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123F552-3516-47F4-976A-BCBB021BD3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370" y="1811901"/>
            <a:ext cx="887382" cy="13976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60B4742-E76D-4DBD-B9CA-A29CC5004F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043" y="3429000"/>
            <a:ext cx="1116698" cy="14116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451FF3A-A625-44EC-BC63-727544973AB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6917" y="3429000"/>
            <a:ext cx="1518288" cy="15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89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>
            <a:extLst>
              <a:ext uri="{FF2B5EF4-FFF2-40B4-BE49-F238E27FC236}">
                <a16:creationId xmlns:a16="http://schemas.microsoft.com/office/drawing/2014/main" xmlns="" id="{ED332994-F295-4721-AA92-D5A8A163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371"/>
            <a:ext cx="10515600" cy="556945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Nos soutiens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9517" y="1768803"/>
            <a:ext cx="935296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endParaRPr lang="fr-FR" sz="2400" dirty="0"/>
          </a:p>
          <a:p>
            <a:pPr algn="just">
              <a:lnSpc>
                <a:spcPts val="2400"/>
              </a:lnSpc>
            </a:pPr>
            <a:endParaRPr lang="fr-FR" sz="2400" dirty="0"/>
          </a:p>
          <a:p>
            <a:pPr algn="just"/>
            <a:endParaRPr lang="fr-FR" sz="900" b="1" i="1" spc="100" dirty="0">
              <a:solidFill>
                <a:schemeClr val="accent1"/>
              </a:solidFill>
              <a:latin typeface="+mj-lt"/>
            </a:endParaRPr>
          </a:p>
          <a:p>
            <a:pPr marL="228600" lvl="1" algn="just">
              <a:lnSpc>
                <a:spcPct val="120000"/>
              </a:lnSpc>
              <a:spcBef>
                <a:spcPts val="600"/>
              </a:spcBef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EECE209-8767-41CA-B82D-D23F8B1493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71" y="1723211"/>
            <a:ext cx="2189121" cy="5956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E7F1F5A-19E7-4EB0-B188-BB3F930B9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02" y="3070122"/>
            <a:ext cx="2759307" cy="441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CA69B99-2B9C-4D75-9B84-009A52622E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54" y="3743380"/>
            <a:ext cx="1762815" cy="11508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AD4BB68-D10D-429F-BBEA-FF506FE96F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90" y="5125585"/>
            <a:ext cx="1101028" cy="129003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26FBE472-666C-4132-BE15-76D00D967B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426" y="1723212"/>
            <a:ext cx="1453700" cy="85632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71251CEA-A6C3-49A4-BC3D-7A325B487C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061"/>
          <a:stretch/>
        </p:blipFill>
        <p:spPr>
          <a:xfrm>
            <a:off x="2560068" y="1533672"/>
            <a:ext cx="1380682" cy="127986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EFBCE977-A4DE-44AB-B445-9B0D319B492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185" y="3756335"/>
            <a:ext cx="1598883" cy="956870"/>
          </a:xfrm>
          <a:prstGeom prst="rect">
            <a:avLst/>
          </a:prstGeom>
        </p:spPr>
      </p:pic>
      <p:pic>
        <p:nvPicPr>
          <p:cNvPr id="1026" name="Picture 2" descr="Résultat de recherche d'images pour &quot;paris saclay logo&quot;">
            <a:extLst>
              <a:ext uri="{FF2B5EF4-FFF2-40B4-BE49-F238E27FC236}">
                <a16:creationId xmlns:a16="http://schemas.microsoft.com/office/drawing/2014/main" xmlns="" id="{50909D56-A9C7-4BB8-832A-89C80B9E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637" y="3705148"/>
            <a:ext cx="1819548" cy="9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46D17A5E-CD5B-460A-B7D3-1D0323FF22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039" y="3743380"/>
            <a:ext cx="1724930" cy="8093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B0EAFA30-0547-43A3-B329-400D55DAD34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4" t="5695" r="10751" b="5341"/>
          <a:stretch/>
        </p:blipFill>
        <p:spPr>
          <a:xfrm>
            <a:off x="6836639" y="4894247"/>
            <a:ext cx="1490514" cy="140444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813A17EB-BFA9-42D5-ADD0-1CAFE2A5E2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0" t="29224" r="13481" b="30603"/>
          <a:stretch/>
        </p:blipFill>
        <p:spPr>
          <a:xfrm>
            <a:off x="3250409" y="4752507"/>
            <a:ext cx="3437144" cy="101809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1E79F8B-E152-4798-9029-B27D76CEA7C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223" y="1777168"/>
            <a:ext cx="3625146" cy="54168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276B7397-3DAD-4182-86E9-3F640E8E4EF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13915" y="1736546"/>
            <a:ext cx="1064442" cy="98256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6642341E-1A55-4FB9-A31A-6BCBB6847F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7" t="33184" r="18950" b="31391"/>
          <a:stretch/>
        </p:blipFill>
        <p:spPr>
          <a:xfrm>
            <a:off x="9362351" y="3705148"/>
            <a:ext cx="2422004" cy="42500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9AC75513-C5DA-4D2F-985C-CACC826A372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8873" y="4240082"/>
            <a:ext cx="1368834" cy="7325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925821D-7D0A-4116-9135-D896378AD62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1734" y="5137927"/>
            <a:ext cx="1554798" cy="10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31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B6DCD30-87D0-453B-881F-76676D0501C4}"/>
              </a:ext>
            </a:extLst>
          </p:cNvPr>
          <p:cNvSpPr txBox="1"/>
          <p:nvPr/>
        </p:nvSpPr>
        <p:spPr>
          <a:xfrm>
            <a:off x="0" y="103117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spc="200" dirty="0">
                <a:solidFill>
                  <a:schemeClr val="bg1"/>
                </a:solidFill>
              </a:rPr>
              <a:t>Merci </a:t>
            </a:r>
            <a:r>
              <a:rPr lang="fr-FR" sz="5200" b="1" spc="200" dirty="0">
                <a:solidFill>
                  <a:schemeClr val="bg1"/>
                </a:solidFill>
              </a:rPr>
              <a:t>&amp;</a:t>
            </a:r>
            <a:r>
              <a:rPr lang="fr-FR" sz="9600" b="1" spc="200" dirty="0">
                <a:solidFill>
                  <a:schemeClr val="bg1"/>
                </a:solidFill>
              </a:rPr>
              <a:t> </a:t>
            </a:r>
            <a:r>
              <a:rPr lang="fr-FR" sz="5200" b="1" spc="200" dirty="0">
                <a:solidFill>
                  <a:schemeClr val="bg1"/>
                </a:solidFill>
              </a:rPr>
              <a:t>à</a:t>
            </a:r>
            <a:r>
              <a:rPr lang="fr-FR" sz="9600" b="1" spc="200" dirty="0">
                <a:solidFill>
                  <a:schemeClr val="bg1"/>
                </a:solidFill>
              </a:rPr>
              <a:t> bientôt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2F04A5-CBBF-47BC-8016-4C6BA0617844}"/>
              </a:ext>
            </a:extLst>
          </p:cNvPr>
          <p:cNvSpPr/>
          <p:nvPr/>
        </p:nvSpPr>
        <p:spPr>
          <a:xfrm>
            <a:off x="4596236" y="3484126"/>
            <a:ext cx="2999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arial" panose="020B0604020202020204" pitchFamily="34" charset="0"/>
              </a:rPr>
              <a:t>2 cours Monseigneur </a:t>
            </a:r>
            <a:r>
              <a:rPr lang="fr-FR" sz="1400" spc="100" dirty="0" err="1">
                <a:solidFill>
                  <a:schemeClr val="bg1"/>
                </a:solidFill>
                <a:latin typeface="arial" panose="020B0604020202020204" pitchFamily="34" charset="0"/>
              </a:rPr>
              <a:t>Roméro</a:t>
            </a:r>
            <a:r>
              <a:rPr lang="fr-FR" sz="1400" spc="1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</a:p>
          <a:p>
            <a:pPr algn="ctr"/>
            <a:r>
              <a:rPr lang="fr-FR" sz="1400" spc="100" dirty="0">
                <a:solidFill>
                  <a:schemeClr val="bg1"/>
                </a:solidFill>
                <a:latin typeface="arial" panose="020B0604020202020204" pitchFamily="34" charset="0"/>
              </a:rPr>
              <a:t>91000 Evry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020574-6D06-4AA1-9D1E-8A1B6820480E}"/>
              </a:ext>
            </a:extLst>
          </p:cNvPr>
          <p:cNvSpPr/>
          <p:nvPr/>
        </p:nvSpPr>
        <p:spPr>
          <a:xfrm>
            <a:off x="4340842" y="3069074"/>
            <a:ext cx="351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spc="100" dirty="0">
                <a:solidFill>
                  <a:schemeClr val="bg1"/>
                </a:solidFill>
                <a:latin typeface="arial" panose="020B0604020202020204" pitchFamily="34" charset="0"/>
              </a:rPr>
              <a:t>FRANCE ACTIVE ESSONNE</a:t>
            </a:r>
            <a:endParaRPr lang="fr-FR" b="1" spc="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89CB72-887A-4DFF-A49E-E7022765CD8C}"/>
              </a:ext>
            </a:extLst>
          </p:cNvPr>
          <p:cNvSpPr/>
          <p:nvPr/>
        </p:nvSpPr>
        <p:spPr>
          <a:xfrm>
            <a:off x="5077390" y="4041235"/>
            <a:ext cx="2037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spc="100" dirty="0">
                <a:solidFill>
                  <a:schemeClr val="bg1"/>
                </a:solidFill>
                <a:latin typeface="arial" panose="020B0604020202020204" pitchFamily="34" charset="0"/>
              </a:rPr>
              <a:t>Tel : </a:t>
            </a:r>
            <a:r>
              <a:rPr lang="fr-FR" sz="1400" spc="100" dirty="0">
                <a:solidFill>
                  <a:schemeClr val="bg1"/>
                </a:solidFill>
                <a:latin typeface="arial" panose="020B0604020202020204" pitchFamily="34" charset="0"/>
              </a:rPr>
              <a:t>01.60.77.58.96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36A07E6A-79B4-4E75-A98C-7FFBD1769655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911091" y="2578789"/>
            <a:ext cx="369818" cy="342424"/>
            <a:chOff x="3248" y="4225"/>
            <a:chExt cx="108" cy="100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70A90CDB-71A5-4241-B18E-B4F79571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FBA08D9-DED7-46C5-BB1E-F13C3EC6B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7D3D3242-D911-4CBA-AB24-B92CAED7C4D4}"/>
              </a:ext>
            </a:extLst>
          </p:cNvPr>
          <p:cNvGrpSpPr/>
          <p:nvPr/>
        </p:nvGrpSpPr>
        <p:grpSpPr>
          <a:xfrm>
            <a:off x="5066183" y="5180185"/>
            <a:ext cx="2059635" cy="398384"/>
            <a:chOff x="4192114" y="4737376"/>
            <a:chExt cx="2059635" cy="398384"/>
          </a:xfrm>
        </p:grpSpPr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xmlns="" id="{411D6173-177F-4FC3-BCCF-47C447DB3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853366" y="4737376"/>
              <a:ext cx="398383" cy="398383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xmlns="" id="{8F27A812-27EC-4FD0-867F-A939ED0DA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299615" y="4737376"/>
              <a:ext cx="398383" cy="398383"/>
            </a:xfrm>
            <a:prstGeom prst="rect">
              <a:avLst/>
            </a:prstGeom>
          </p:spPr>
        </p:pic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xmlns="" id="{C68ED256-D89F-4DC5-A074-C57A97319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192114" y="4737376"/>
              <a:ext cx="398384" cy="398384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xmlns="" id="{BDD334EA-EBF2-415E-8537-265AE6AA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45865" y="4737377"/>
              <a:ext cx="398383" cy="398383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FC3AA27-3BE8-497B-B698-434B756EAC44}"/>
              </a:ext>
            </a:extLst>
          </p:cNvPr>
          <p:cNvSpPr/>
          <p:nvPr/>
        </p:nvSpPr>
        <p:spPr>
          <a:xfrm>
            <a:off x="5012275" y="4494863"/>
            <a:ext cx="2167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i="1" dirty="0">
                <a:solidFill>
                  <a:schemeClr val="bg1"/>
                </a:solidFill>
              </a:rPr>
              <a:t>www.essonneactive.fr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429F4CBD-FFC9-4F49-B116-9E006042A43D}"/>
              </a:ext>
            </a:extLst>
          </p:cNvPr>
          <p:cNvCxnSpPr/>
          <p:nvPr/>
        </p:nvCxnSpPr>
        <p:spPr>
          <a:xfrm>
            <a:off x="5741671" y="3429000"/>
            <a:ext cx="70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C7D497AD-1BE9-49AF-BDA0-7CE6FA42874D}"/>
              </a:ext>
            </a:extLst>
          </p:cNvPr>
          <p:cNvCxnSpPr>
            <a:cxnSpLocks/>
          </p:cNvCxnSpPr>
          <p:nvPr/>
        </p:nvCxnSpPr>
        <p:spPr>
          <a:xfrm>
            <a:off x="5892167" y="4435689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981AB252-B17B-40BE-9A43-8B53CFFF13EF}"/>
              </a:ext>
            </a:extLst>
          </p:cNvPr>
          <p:cNvCxnSpPr>
            <a:cxnSpLocks/>
          </p:cNvCxnSpPr>
          <p:nvPr/>
        </p:nvCxnSpPr>
        <p:spPr>
          <a:xfrm>
            <a:off x="5892167" y="4908129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618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>
            <a:extLst>
              <a:ext uri="{FF2B5EF4-FFF2-40B4-BE49-F238E27FC236}">
                <a16:creationId xmlns:a16="http://schemas.microsoft.com/office/drawing/2014/main" xmlns="" id="{ED332994-F295-4721-AA92-D5A8A163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35" y="405910"/>
            <a:ext cx="10515600" cy="556945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France Active Essonne en quelques mots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9517" y="1768803"/>
            <a:ext cx="935296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endParaRPr lang="fr-FR" sz="2400" dirty="0"/>
          </a:p>
          <a:p>
            <a:pPr algn="just">
              <a:lnSpc>
                <a:spcPts val="2400"/>
              </a:lnSpc>
            </a:pPr>
            <a:endParaRPr lang="fr-FR" sz="2400" dirty="0"/>
          </a:p>
          <a:p>
            <a:pPr algn="just"/>
            <a:endParaRPr lang="fr-FR" sz="900" b="1" i="1" spc="100" dirty="0">
              <a:solidFill>
                <a:schemeClr val="accent1"/>
              </a:solidFill>
              <a:latin typeface="+mj-lt"/>
            </a:endParaRPr>
          </a:p>
          <a:p>
            <a:pPr marL="228600" lvl="1" algn="just">
              <a:lnSpc>
                <a:spcPct val="120000"/>
              </a:lnSpc>
              <a:spcBef>
                <a:spcPts val="600"/>
              </a:spcBef>
            </a:pPr>
            <a:endParaRPr lang="fr-FR" dirty="0"/>
          </a:p>
        </p:txBody>
      </p:sp>
      <p:pic>
        <p:nvPicPr>
          <p:cNvPr id="49" name="Graphique 27">
            <a:extLst>
              <a:ext uri="{FF2B5EF4-FFF2-40B4-BE49-F238E27FC236}">
                <a16:creationId xmlns:a16="http://schemas.microsoft.com/office/drawing/2014/main" xmlns="" id="{8121481F-CFB0-4B24-A335-3AA8FE95D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949912" y="1549305"/>
            <a:ext cx="407288" cy="438996"/>
          </a:xfrm>
          <a:prstGeom prst="rect">
            <a:avLst/>
          </a:prstGeom>
        </p:spPr>
      </p:pic>
      <p:pic>
        <p:nvPicPr>
          <p:cNvPr id="12" name="Graphique 27">
            <a:extLst>
              <a:ext uri="{FF2B5EF4-FFF2-40B4-BE49-F238E27FC236}">
                <a16:creationId xmlns:a16="http://schemas.microsoft.com/office/drawing/2014/main" xmlns="" id="{8121481F-CFB0-4B24-A335-3AA8FE95D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949912" y="3127780"/>
            <a:ext cx="407288" cy="4471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51B9B89-F7BF-494D-B2A3-1C0C47A2A30A}"/>
              </a:ext>
            </a:extLst>
          </p:cNvPr>
          <p:cNvSpPr txBox="1"/>
          <p:nvPr/>
        </p:nvSpPr>
        <p:spPr>
          <a:xfrm>
            <a:off x="1419512" y="1247541"/>
            <a:ext cx="93529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Montserrat Light" panose="00000400000000000000" pitchFamily="50" charset="0"/>
            </a:endParaRPr>
          </a:p>
          <a:p>
            <a:r>
              <a:rPr lang="fr-FR" sz="2000" b="1" dirty="0">
                <a:latin typeface="Montserrat Light" panose="00000400000000000000" pitchFamily="50" charset="0"/>
              </a:rPr>
              <a:t>Qui sommes nous ? </a:t>
            </a:r>
          </a:p>
          <a:p>
            <a:endParaRPr lang="fr-FR" sz="500" b="1" dirty="0">
              <a:latin typeface="Montserrat Light" panose="00000400000000000000" pitchFamily="50" charset="0"/>
            </a:endParaRPr>
          </a:p>
          <a:p>
            <a:r>
              <a:rPr lang="fr-FR" sz="2000" dirty="0">
                <a:latin typeface="Montserrat Light" panose="00000400000000000000" pitchFamily="50" charset="0"/>
              </a:rPr>
              <a:t>Une association (Loi 1901) du mouvement France Active créée en 2006 Une équipe composée de treize salariés et d’une trentaine de bénévoles</a:t>
            </a:r>
          </a:p>
          <a:p>
            <a:endParaRPr lang="fr-FR" sz="2000" dirty="0">
              <a:latin typeface="Montserrat Light" panose="000004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1246967-7A89-4968-BCB6-FF39AE11C7EC}"/>
              </a:ext>
            </a:extLst>
          </p:cNvPr>
          <p:cNvSpPr txBox="1"/>
          <p:nvPr/>
        </p:nvSpPr>
        <p:spPr>
          <a:xfrm>
            <a:off x="1419511" y="3127780"/>
            <a:ext cx="90877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Quelle est notre </a:t>
            </a:r>
            <a:r>
              <a:rPr lang="fr-FR" sz="2000" b="1" dirty="0">
                <a:latin typeface="Montserrat Light" panose="00000400000000000000" pitchFamily="50" charset="0"/>
              </a:rPr>
              <a:t>mission</a:t>
            </a:r>
            <a:r>
              <a:rPr lang="fr-FR" sz="2000" dirty="0">
                <a:latin typeface="Montserrat Light" panose="00000400000000000000" pitchFamily="50" charset="0"/>
              </a:rPr>
              <a:t> ? </a:t>
            </a:r>
          </a:p>
          <a:p>
            <a:endParaRPr lang="fr-FR" sz="500" dirty="0">
              <a:latin typeface="Montserrat Light" panose="00000400000000000000" pitchFamily="50" charset="0"/>
            </a:endParaRPr>
          </a:p>
          <a:p>
            <a:r>
              <a:rPr lang="fr-FR" sz="2000" dirty="0">
                <a:latin typeface="Montserrat Light" panose="00000400000000000000" pitchFamily="50" charset="0"/>
              </a:rPr>
              <a:t>Mettre la finance et le développement économique au service de l’emploi, des territoires et de l’innovation sociale </a:t>
            </a:r>
          </a:p>
        </p:txBody>
      </p:sp>
      <p:pic>
        <p:nvPicPr>
          <p:cNvPr id="14" name="Graphique 27">
            <a:extLst>
              <a:ext uri="{FF2B5EF4-FFF2-40B4-BE49-F238E27FC236}">
                <a16:creationId xmlns:a16="http://schemas.microsoft.com/office/drawing/2014/main" xmlns="" id="{2F67DDE7-4249-4985-B284-1F00CE6FB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949912" y="4591467"/>
            <a:ext cx="407288" cy="39188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DC630CF-0A32-4745-9772-694ECBC5491C}"/>
              </a:ext>
            </a:extLst>
          </p:cNvPr>
          <p:cNvSpPr txBox="1"/>
          <p:nvPr/>
        </p:nvSpPr>
        <p:spPr>
          <a:xfrm>
            <a:off x="1419511" y="4591467"/>
            <a:ext cx="96189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Montserrat Light" panose="00000400000000000000" pitchFamily="50" charset="0"/>
              </a:rPr>
              <a:t>Que faisons nous ? </a:t>
            </a:r>
          </a:p>
          <a:p>
            <a:endParaRPr lang="fr-FR" sz="500" b="1" dirty="0">
              <a:latin typeface="Montserrat Light" panose="00000400000000000000" pitchFamily="50" charset="0"/>
            </a:endParaRPr>
          </a:p>
          <a:p>
            <a:r>
              <a:rPr lang="fr-FR" sz="2000" dirty="0">
                <a:latin typeface="Montserrat Light" panose="00000400000000000000" pitchFamily="50" charset="0"/>
              </a:rPr>
              <a:t>Nous accompagnons et finançons les </a:t>
            </a:r>
            <a:r>
              <a:rPr lang="fr-FR" sz="2000" b="1" dirty="0">
                <a:latin typeface="Montserrat Light" panose="00000400000000000000" pitchFamily="50" charset="0"/>
              </a:rPr>
              <a:t>« entrepreneurs engagés » </a:t>
            </a:r>
            <a:r>
              <a:rPr lang="fr-FR" sz="2000" dirty="0">
                <a:latin typeface="Montserrat Light" panose="00000400000000000000" pitchFamily="50" charset="0"/>
              </a:rPr>
              <a:t>: </a:t>
            </a:r>
          </a:p>
          <a:p>
            <a:r>
              <a:rPr lang="fr-FR" sz="2000" dirty="0">
                <a:latin typeface="Montserrat Light" panose="00000400000000000000" pitchFamily="50" charset="0"/>
              </a:rPr>
              <a:t>les créateurs atypiques et fragiles de petites entreprises, les structures de l’Economie Sociale et Solidaire, les entreprises responsables et durables et les entrepreneurs sociaux  </a:t>
            </a:r>
          </a:p>
        </p:txBody>
      </p:sp>
    </p:spTree>
    <p:extLst>
      <p:ext uri="{BB962C8B-B14F-4D97-AF65-F5344CB8AC3E}">
        <p14:creationId xmlns:p14="http://schemas.microsoft.com/office/powerpoint/2010/main" xmlns="" val="288372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6FD91A-7E31-417A-8C87-33DF430F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301"/>
            <a:ext cx="12192000" cy="793115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Conseil – Accompagnement – formation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-4835" r="23254" b="4835"/>
          <a:stretch/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55030F5-33C9-418A-AA7D-E74DD9EF0F66}"/>
              </a:ext>
            </a:extLst>
          </p:cNvPr>
          <p:cNvSpPr txBox="1"/>
          <p:nvPr/>
        </p:nvSpPr>
        <p:spPr>
          <a:xfrm>
            <a:off x="0" y="1150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ea typeface="+mj-ea"/>
                <a:cs typeface="Arial" charset="0"/>
              </a:rPr>
              <a:t>Une réponse sur-mesure </a:t>
            </a:r>
          </a:p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ea typeface="+mj-ea"/>
                <a:cs typeface="Arial" charset="0"/>
              </a:rPr>
              <a:t>à toutes les phases de vie d’un projet entrepreneurial</a:t>
            </a:r>
            <a:r>
              <a:rPr lang="fr-FR" sz="1200" dirty="0">
                <a:latin typeface="Montserrat Light" panose="00000400000000000000" pitchFamily="50" charset="0"/>
              </a:rPr>
              <a:t> </a:t>
            </a:r>
          </a:p>
        </p:txBody>
      </p:sp>
      <p:pic>
        <p:nvPicPr>
          <p:cNvPr id="6" name="Graphique 27">
            <a:extLst>
              <a:ext uri="{FF2B5EF4-FFF2-40B4-BE49-F238E27FC236}">
                <a16:creationId xmlns:a16="http://schemas.microsoft.com/office/drawing/2014/main" xmlns="" id="{7E2D1CB4-4043-4DA0-9FD1-FD7A54A55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1535983" y="2143942"/>
            <a:ext cx="302183" cy="325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D572286-E8EA-4B19-8181-9E8A9F90DD2A}"/>
              </a:ext>
            </a:extLst>
          </p:cNvPr>
          <p:cNvSpPr txBox="1"/>
          <p:nvPr/>
        </p:nvSpPr>
        <p:spPr>
          <a:xfrm>
            <a:off x="1808480" y="2101513"/>
            <a:ext cx="1038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Poser un diagnostic sur la faisabilité / viabilité économique de l’entreprise </a:t>
            </a:r>
          </a:p>
        </p:txBody>
      </p:sp>
      <p:pic>
        <p:nvPicPr>
          <p:cNvPr id="8" name="Graphique 27">
            <a:extLst>
              <a:ext uri="{FF2B5EF4-FFF2-40B4-BE49-F238E27FC236}">
                <a16:creationId xmlns:a16="http://schemas.microsoft.com/office/drawing/2014/main" xmlns="" id="{3AB888CB-CC89-4AFA-B7FA-7619AC525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1506297" y="2617431"/>
            <a:ext cx="302183" cy="32570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AAC5B79-3FA0-4B95-9556-A63ADB14483D}"/>
              </a:ext>
            </a:extLst>
          </p:cNvPr>
          <p:cNvSpPr txBox="1"/>
          <p:nvPr/>
        </p:nvSpPr>
        <p:spPr>
          <a:xfrm>
            <a:off x="1808480" y="2575980"/>
            <a:ext cx="1038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Challenger l’entrepreneur, son modèle socio-économique, sa stratégie</a:t>
            </a:r>
          </a:p>
        </p:txBody>
      </p:sp>
      <p:pic>
        <p:nvPicPr>
          <p:cNvPr id="11" name="Graphique 27">
            <a:extLst>
              <a:ext uri="{FF2B5EF4-FFF2-40B4-BE49-F238E27FC236}">
                <a16:creationId xmlns:a16="http://schemas.microsoft.com/office/drawing/2014/main" xmlns="" id="{EB159837-277E-49BD-9A41-71E9074A8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1535982" y="3077603"/>
            <a:ext cx="302183" cy="3257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C6ABE56-B252-4A73-AA2F-D3788DADD65C}"/>
              </a:ext>
            </a:extLst>
          </p:cNvPr>
          <p:cNvSpPr txBox="1"/>
          <p:nvPr/>
        </p:nvSpPr>
        <p:spPr>
          <a:xfrm>
            <a:off x="1808480" y="3080464"/>
            <a:ext cx="1038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Outiller et professionnaliser l’entrepreneur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7099ADB8-271A-4478-A814-6BB8D73DDAB1}"/>
              </a:ext>
            </a:extLst>
          </p:cNvPr>
          <p:cNvSpPr txBox="1">
            <a:spLocks/>
          </p:cNvSpPr>
          <p:nvPr/>
        </p:nvSpPr>
        <p:spPr>
          <a:xfrm>
            <a:off x="0" y="3855030"/>
            <a:ext cx="10515600" cy="4670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Nos dispositifs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92A5C9A0-5DB1-43A4-BA39-EF40DCE96A9D}"/>
              </a:ext>
            </a:extLst>
          </p:cNvPr>
          <p:cNvSpPr txBox="1"/>
          <p:nvPr/>
        </p:nvSpPr>
        <p:spPr>
          <a:xfrm>
            <a:off x="907600" y="6350168"/>
            <a:ext cx="1094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Votre contact privilégié </a:t>
            </a:r>
            <a:r>
              <a:rPr lang="fr-FR" sz="1600" dirty="0">
                <a:latin typeface="Montserrat Light" panose="00000400000000000000" pitchFamily="50" charset="0"/>
              </a:rPr>
              <a:t>: Ju</a:t>
            </a:r>
            <a:r>
              <a:rPr lang="fr-FR" sz="1600" b="1" dirty="0">
                <a:latin typeface="Montserrat Light" panose="00000400000000000000" pitchFamily="50" charset="0"/>
              </a:rPr>
              <a:t>lia Bisson </a:t>
            </a:r>
            <a:r>
              <a:rPr lang="fr-FR" sz="1600" dirty="0">
                <a:latin typeface="Montserrat Light" panose="00000400000000000000" pitchFamily="50" charset="0"/>
              </a:rPr>
              <a:t>– </a:t>
            </a:r>
            <a:r>
              <a:rPr lang="fr-FR" sz="1600" dirty="0" err="1">
                <a:latin typeface="Montserrat Light" panose="00000400000000000000" pitchFamily="50" charset="0"/>
              </a:rPr>
              <a:t>juliab@essonneactive,fr</a:t>
            </a:r>
            <a:r>
              <a:rPr lang="fr-FR" sz="1600" dirty="0">
                <a:latin typeface="Montserrat Light" panose="00000400000000000000" pitchFamily="50" charset="0"/>
              </a:rPr>
              <a:t> </a:t>
            </a:r>
            <a:r>
              <a:rPr lang="fr-FR" sz="1600" b="1" dirty="0">
                <a:latin typeface="Montserrat Light" panose="00000400000000000000" pitchFamily="50" charset="0"/>
              </a:rPr>
              <a:t>	</a:t>
            </a:r>
          </a:p>
          <a:p>
            <a:pPr algn="ctr"/>
            <a:endParaRPr lang="fr-FR" sz="1600" dirty="0">
              <a:latin typeface="Montserrat Light" panose="00000400000000000000" pitchFamily="50" charset="0"/>
            </a:endParaRPr>
          </a:p>
          <a:p>
            <a:pPr algn="ctr"/>
            <a:endParaRPr lang="fr-FR" sz="1600" dirty="0">
              <a:latin typeface="Montserrat Light" panose="00000400000000000000" pitchFamily="50" charset="0"/>
            </a:endParaRP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xmlns="" id="{FFFD3E11-9326-4C36-85BC-D654AF03A10F}"/>
              </a:ext>
            </a:extLst>
          </p:cNvPr>
          <p:cNvSpPr txBox="1">
            <a:spLocks/>
          </p:cNvSpPr>
          <p:nvPr/>
        </p:nvSpPr>
        <p:spPr>
          <a:xfrm>
            <a:off x="2173394" y="4450159"/>
            <a:ext cx="9313956" cy="16342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2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1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05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05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Montserrat Light" panose="00000400000000000000" pitchFamily="50" charset="0"/>
              </a:rPr>
              <a:t>IN’ESS 91 </a:t>
            </a:r>
            <a:r>
              <a:rPr lang="fr-FR" dirty="0">
                <a:latin typeface="Montserrat Light" panose="00000400000000000000" pitchFamily="50" charset="0"/>
              </a:rPr>
              <a:t>– Appui à l’émergence et à l’amorçage d’entreprises socialement innovantes </a:t>
            </a:r>
          </a:p>
          <a:p>
            <a:r>
              <a:rPr lang="fr-FR" b="1" dirty="0">
                <a:latin typeface="Montserrat Light" panose="00000400000000000000" pitchFamily="50" charset="0"/>
              </a:rPr>
              <a:t>DLA 91</a:t>
            </a:r>
            <a:r>
              <a:rPr lang="fr-FR" dirty="0">
                <a:latin typeface="Montserrat Light" panose="00000400000000000000" pitchFamily="50" charset="0"/>
              </a:rPr>
              <a:t> (Dispositif Local d’Accompagnement de l’Essonne) – Accompagnement à la consolidation et au développement des structures d’utilité sociale </a:t>
            </a:r>
          </a:p>
          <a:p>
            <a:r>
              <a:rPr lang="fr-FR" b="1" dirty="0">
                <a:latin typeface="Montserrat Light" panose="00000400000000000000" pitchFamily="50" charset="0"/>
              </a:rPr>
              <a:t>Insertion Eco 91 </a:t>
            </a:r>
            <a:r>
              <a:rPr lang="fr-FR" dirty="0">
                <a:latin typeface="Montserrat Light" panose="00000400000000000000" pitchFamily="50" charset="0"/>
              </a:rPr>
              <a:t>– Appui-conseil aux entrepreneurs bénéficiaires du RSA</a:t>
            </a:r>
          </a:p>
          <a:p>
            <a:r>
              <a:rPr lang="fr-FR" b="1" dirty="0">
                <a:latin typeface="Montserrat Light" panose="00000400000000000000" pitchFamily="50" charset="0"/>
              </a:rPr>
              <a:t>Le groupement de créateurs </a:t>
            </a:r>
            <a:r>
              <a:rPr lang="fr-FR" dirty="0">
                <a:latin typeface="Montserrat Light" panose="00000400000000000000" pitchFamily="50" charset="0"/>
              </a:rPr>
              <a:t>– Programme d’accompagnement à la création d’entreprise pour des jeunes de Mission Locale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3646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6FD91A-7E31-417A-8C87-33DF430F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" y="298984"/>
            <a:ext cx="12185279" cy="690910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financement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-4835" r="23254" b="4835"/>
          <a:stretch/>
        </p:blipFill>
        <p:spPr/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AC5B35E2-107C-4A55-8833-E4952C40F6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15564" y="333862"/>
            <a:ext cx="556098" cy="5560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55030F5-33C9-418A-AA7D-E74DD9EF0F66}"/>
              </a:ext>
            </a:extLst>
          </p:cNvPr>
          <p:cNvSpPr txBox="1"/>
          <p:nvPr/>
        </p:nvSpPr>
        <p:spPr>
          <a:xfrm>
            <a:off x="6720" y="1315881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ea typeface="+mj-ea"/>
                <a:cs typeface="Arial" charset="0"/>
              </a:rPr>
              <a:t>GARANTIR // PRETER // INVESTIR </a:t>
            </a: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BB69409-471D-4BEB-ACC1-7420961556E9}"/>
              </a:ext>
            </a:extLst>
          </p:cNvPr>
          <p:cNvSpPr txBox="1"/>
          <p:nvPr/>
        </p:nvSpPr>
        <p:spPr>
          <a:xfrm>
            <a:off x="907600" y="6350168"/>
            <a:ext cx="1094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Votre contact privilégié </a:t>
            </a:r>
            <a:r>
              <a:rPr lang="fr-FR" sz="1600" dirty="0">
                <a:latin typeface="Montserrat Light" panose="00000400000000000000" pitchFamily="50" charset="0"/>
              </a:rPr>
              <a:t>: </a:t>
            </a:r>
            <a:r>
              <a:rPr lang="fr-FR" sz="1600" b="1" dirty="0">
                <a:latin typeface="Montserrat Light" panose="00000400000000000000" pitchFamily="50" charset="0"/>
              </a:rPr>
              <a:t>Céline </a:t>
            </a:r>
            <a:r>
              <a:rPr lang="fr-FR" sz="1600" b="1" dirty="0" err="1">
                <a:latin typeface="Montserrat Light" panose="00000400000000000000" pitchFamily="50" charset="0"/>
              </a:rPr>
              <a:t>Settimelli</a:t>
            </a:r>
            <a:r>
              <a:rPr lang="fr-FR" sz="1600" b="1" dirty="0">
                <a:latin typeface="Montserrat Light" panose="00000400000000000000" pitchFamily="50" charset="0"/>
              </a:rPr>
              <a:t> </a:t>
            </a:r>
            <a:r>
              <a:rPr lang="fr-FR" sz="1600" dirty="0">
                <a:latin typeface="Montserrat Light" panose="00000400000000000000" pitchFamily="50" charset="0"/>
              </a:rPr>
              <a:t>– </a:t>
            </a:r>
            <a:r>
              <a:rPr lang="fr-FR" sz="1600" dirty="0" err="1">
                <a:latin typeface="Montserrat Light" panose="00000400000000000000" pitchFamily="50" charset="0"/>
              </a:rPr>
              <a:t>celines@essonneactive,fr</a:t>
            </a:r>
            <a:r>
              <a:rPr lang="fr-FR" sz="1600" b="1" dirty="0">
                <a:latin typeface="Montserrat Light" panose="00000400000000000000" pitchFamily="50" charset="0"/>
              </a:rPr>
              <a:t>	</a:t>
            </a:r>
          </a:p>
          <a:p>
            <a:pPr algn="ctr"/>
            <a:endParaRPr lang="fr-FR" sz="1600" dirty="0">
              <a:latin typeface="Montserrat Light" panose="00000400000000000000" pitchFamily="50" charset="0"/>
            </a:endParaRPr>
          </a:p>
          <a:p>
            <a:pPr algn="ctr"/>
            <a:endParaRPr lang="fr-FR" sz="1600" dirty="0">
              <a:latin typeface="Montserrat Light" panose="00000400000000000000" pitchFamily="50" charset="0"/>
            </a:endParaRP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pic>
        <p:nvPicPr>
          <p:cNvPr id="18" name="Graphique 27">
            <a:extLst>
              <a:ext uri="{FF2B5EF4-FFF2-40B4-BE49-F238E27FC236}">
                <a16:creationId xmlns:a16="http://schemas.microsoft.com/office/drawing/2014/main" xmlns="" id="{8AB7C42B-4D95-4A4A-8C1C-800074FA3E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 flipH="1">
            <a:off x="680240" y="2401368"/>
            <a:ext cx="302183" cy="32570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244F197-F38F-43F6-9252-05550F60BAF0}"/>
              </a:ext>
            </a:extLst>
          </p:cNvPr>
          <p:cNvSpPr txBox="1"/>
          <p:nvPr/>
        </p:nvSpPr>
        <p:spPr>
          <a:xfrm>
            <a:off x="1103830" y="2355072"/>
            <a:ext cx="1038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Favoriser l’égalité des chances des entrepreneurs et des territoires</a:t>
            </a:r>
          </a:p>
        </p:txBody>
      </p:sp>
      <p:pic>
        <p:nvPicPr>
          <p:cNvPr id="20" name="Graphique 27">
            <a:extLst>
              <a:ext uri="{FF2B5EF4-FFF2-40B4-BE49-F238E27FC236}">
                <a16:creationId xmlns:a16="http://schemas.microsoft.com/office/drawing/2014/main" xmlns="" id="{A5680C28-01FB-4373-A240-89578A5FC3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 flipH="1">
            <a:off x="680240" y="2871175"/>
            <a:ext cx="302183" cy="3257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42BB36C-5DAB-48AB-B46B-33C6DE68B6D5}"/>
              </a:ext>
            </a:extLst>
          </p:cNvPr>
          <p:cNvSpPr txBox="1"/>
          <p:nvPr/>
        </p:nvSpPr>
        <p:spPr>
          <a:xfrm>
            <a:off x="1103830" y="2829539"/>
            <a:ext cx="1038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Financer l’ambition des entrepreneurs engagés 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6FC5272A-10BB-4193-99A2-AC8754EE2264}"/>
              </a:ext>
            </a:extLst>
          </p:cNvPr>
          <p:cNvSpPr txBox="1">
            <a:spLocks/>
          </p:cNvSpPr>
          <p:nvPr/>
        </p:nvSpPr>
        <p:spPr>
          <a:xfrm>
            <a:off x="0" y="3855030"/>
            <a:ext cx="10515600" cy="4670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Nos OUTILS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0CD888A1-C2C2-419F-A1CD-D44CDBDACDF7}"/>
              </a:ext>
            </a:extLst>
          </p:cNvPr>
          <p:cNvSpPr txBox="1">
            <a:spLocks/>
          </p:cNvSpPr>
          <p:nvPr/>
        </p:nvSpPr>
        <p:spPr>
          <a:xfrm>
            <a:off x="2173394" y="4450159"/>
            <a:ext cx="9313956" cy="24078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8"/>
              </a:buBlip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2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1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05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05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Montserrat Light" panose="00000400000000000000" pitchFamily="50" charset="0"/>
              </a:rPr>
              <a:t>GARANTIES D’EMPRUNTS BANCAIRES</a:t>
            </a:r>
            <a:endParaRPr lang="fr-FR" dirty="0">
              <a:latin typeface="Montserrat Light" panose="00000400000000000000" pitchFamily="50" charset="0"/>
            </a:endParaRPr>
          </a:p>
          <a:p>
            <a:r>
              <a:rPr lang="fr-FR" b="1" dirty="0">
                <a:latin typeface="Montserrat Light" panose="00000400000000000000" pitchFamily="50" charset="0"/>
              </a:rPr>
              <a:t>PRÊTS A TAUX ZERO</a:t>
            </a:r>
            <a:endParaRPr lang="fr-FR" dirty="0">
              <a:latin typeface="Montserrat Light" panose="00000400000000000000" pitchFamily="50" charset="0"/>
            </a:endParaRPr>
          </a:p>
          <a:p>
            <a:r>
              <a:rPr lang="fr-FR" b="1" dirty="0">
                <a:latin typeface="Montserrat Light" panose="00000400000000000000" pitchFamily="50" charset="0"/>
              </a:rPr>
              <a:t>PRÊTS SOLIDAIRES </a:t>
            </a:r>
          </a:p>
          <a:p>
            <a:r>
              <a:rPr lang="fr-FR" b="1" dirty="0">
                <a:latin typeface="Montserrat Light" panose="00000400000000000000" pitchFamily="50" charset="0"/>
              </a:rPr>
              <a:t>INVESTISSEMENTS </a:t>
            </a:r>
            <a:endParaRPr lang="fr-FR" dirty="0">
              <a:latin typeface="Montserrat Light" panose="00000400000000000000" pitchFamily="50" charset="0"/>
            </a:endParaRPr>
          </a:p>
          <a:p>
            <a:r>
              <a:rPr lang="fr-FR" b="1" dirty="0">
                <a:latin typeface="Montserrat Light" panose="00000400000000000000" pitchFamily="50" charset="0"/>
              </a:rPr>
              <a:t>PRIMES </a:t>
            </a:r>
            <a:endParaRPr lang="fr-FR" dirty="0">
              <a:latin typeface="Montserrat Light" panose="00000400000000000000" pitchFamily="50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176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6FD91A-7E31-417A-8C87-33DF430F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" y="298984"/>
            <a:ext cx="12185279" cy="690910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Financement 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-4835" r="23254" b="4835"/>
          <a:stretch/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55030F5-33C9-418A-AA7D-E74DD9EF0F66}"/>
              </a:ext>
            </a:extLst>
          </p:cNvPr>
          <p:cNvSpPr txBox="1"/>
          <p:nvPr/>
        </p:nvSpPr>
        <p:spPr>
          <a:xfrm>
            <a:off x="0" y="980096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ea typeface="+mj-ea"/>
                <a:cs typeface="Arial" charset="0"/>
              </a:rPr>
              <a:t>Focus &gt;&gt; « GARANTIR »</a:t>
            </a: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pic>
        <p:nvPicPr>
          <p:cNvPr id="18" name="Graphique 27">
            <a:extLst>
              <a:ext uri="{FF2B5EF4-FFF2-40B4-BE49-F238E27FC236}">
                <a16:creationId xmlns:a16="http://schemas.microsoft.com/office/drawing/2014/main" xmlns="" id="{8AB7C42B-4D95-4A4A-8C1C-800074FA3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742776" y="2153511"/>
            <a:ext cx="302183" cy="32570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244F197-F38F-43F6-9252-05550F60BAF0}"/>
              </a:ext>
            </a:extLst>
          </p:cNvPr>
          <p:cNvSpPr txBox="1"/>
          <p:nvPr/>
        </p:nvSpPr>
        <p:spPr>
          <a:xfrm>
            <a:off x="1188172" y="2116310"/>
            <a:ext cx="1038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Garanties institutionnelles sur emprunt bancaire (fonds Loi Galland) </a:t>
            </a:r>
          </a:p>
        </p:txBody>
      </p:sp>
      <p:pic>
        <p:nvPicPr>
          <p:cNvPr id="20" name="Graphique 27">
            <a:extLst>
              <a:ext uri="{FF2B5EF4-FFF2-40B4-BE49-F238E27FC236}">
                <a16:creationId xmlns:a16="http://schemas.microsoft.com/office/drawing/2014/main" xmlns="" id="{A5680C28-01FB-4373-A240-89578A5FC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742775" y="2988318"/>
            <a:ext cx="302183" cy="3257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42BB36C-5DAB-48AB-B46B-33C6DE68B6D5}"/>
              </a:ext>
            </a:extLst>
          </p:cNvPr>
          <p:cNvSpPr txBox="1"/>
          <p:nvPr/>
        </p:nvSpPr>
        <p:spPr>
          <a:xfrm>
            <a:off x="1163762" y="2975996"/>
            <a:ext cx="1082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Quotité garantie de 50 à 80% du prêt (selon le type de projet) sur 7 ans maximum</a:t>
            </a:r>
          </a:p>
        </p:txBody>
      </p:sp>
      <p:pic>
        <p:nvPicPr>
          <p:cNvPr id="13" name="Graphique 27">
            <a:extLst>
              <a:ext uri="{FF2B5EF4-FFF2-40B4-BE49-F238E27FC236}">
                <a16:creationId xmlns:a16="http://schemas.microsoft.com/office/drawing/2014/main" xmlns="" id="{5077C8A4-D38D-4756-AEAE-078D244E0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740172" y="3793976"/>
            <a:ext cx="302183" cy="32570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CAEDCEC-BEAD-4CAB-AA55-1D157D93E8CE}"/>
              </a:ext>
            </a:extLst>
          </p:cNvPr>
          <p:cNvSpPr txBox="1"/>
          <p:nvPr/>
        </p:nvSpPr>
        <p:spPr>
          <a:xfrm>
            <a:off x="1188172" y="3793976"/>
            <a:ext cx="1038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Commission de garantie de 2,5% du montant garanti</a:t>
            </a:r>
          </a:p>
        </p:txBody>
      </p:sp>
      <p:pic>
        <p:nvPicPr>
          <p:cNvPr id="15" name="Graphique 27">
            <a:extLst>
              <a:ext uri="{FF2B5EF4-FFF2-40B4-BE49-F238E27FC236}">
                <a16:creationId xmlns:a16="http://schemas.microsoft.com/office/drawing/2014/main" xmlns="" id="{1EE6B010-6543-41FE-B886-FD13B7052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740172" y="4570568"/>
            <a:ext cx="302183" cy="32570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346A30CB-151B-4C57-82B5-597C4E55AE81}"/>
              </a:ext>
            </a:extLst>
          </p:cNvPr>
          <p:cNvSpPr txBox="1"/>
          <p:nvPr/>
        </p:nvSpPr>
        <p:spPr>
          <a:xfrm>
            <a:off x="1188172" y="4570568"/>
            <a:ext cx="1038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Exclusion des cautions personnelles pour certains outils de garantie </a:t>
            </a:r>
          </a:p>
        </p:txBody>
      </p:sp>
    </p:spTree>
    <p:extLst>
      <p:ext uri="{BB962C8B-B14F-4D97-AF65-F5344CB8AC3E}">
        <p14:creationId xmlns:p14="http://schemas.microsoft.com/office/powerpoint/2010/main" xmlns="" val="391912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6FD91A-7E31-417A-8C87-33DF430F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" y="298984"/>
            <a:ext cx="12185279" cy="690910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Financement 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-4835" r="23254" b="4835"/>
          <a:stretch/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55030F5-33C9-418A-AA7D-E74DD9EF0F66}"/>
              </a:ext>
            </a:extLst>
          </p:cNvPr>
          <p:cNvSpPr txBox="1"/>
          <p:nvPr/>
        </p:nvSpPr>
        <p:spPr>
          <a:xfrm>
            <a:off x="6720" y="911105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ea typeface="+mj-ea"/>
                <a:cs typeface="Arial" charset="0"/>
              </a:rPr>
              <a:t>Focus &gt;&gt; « PRETER » (1)</a:t>
            </a: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pic>
        <p:nvPicPr>
          <p:cNvPr id="20" name="Graphique 27">
            <a:extLst>
              <a:ext uri="{FF2B5EF4-FFF2-40B4-BE49-F238E27FC236}">
                <a16:creationId xmlns:a16="http://schemas.microsoft.com/office/drawing/2014/main" xmlns="" id="{A5680C28-01FB-4373-A240-89578A5FC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1706279" y="3207031"/>
            <a:ext cx="231885" cy="3257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42BB36C-5DAB-48AB-B46B-33C6DE68B6D5}"/>
              </a:ext>
            </a:extLst>
          </p:cNvPr>
          <p:cNvSpPr txBox="1"/>
          <p:nvPr/>
        </p:nvSpPr>
        <p:spPr>
          <a:xfrm>
            <a:off x="2127266" y="3194709"/>
            <a:ext cx="946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Jusqu’à 8 k€ sur 60 mois, en complément d’un prêt bancaire (obligatoire)</a:t>
            </a:r>
          </a:p>
        </p:txBody>
      </p:sp>
      <p:pic>
        <p:nvPicPr>
          <p:cNvPr id="13" name="Graphique 27">
            <a:extLst>
              <a:ext uri="{FF2B5EF4-FFF2-40B4-BE49-F238E27FC236}">
                <a16:creationId xmlns:a16="http://schemas.microsoft.com/office/drawing/2014/main" xmlns="" id="{5077C8A4-D38D-4756-AEAE-078D244E0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1725085" y="4728788"/>
            <a:ext cx="231885" cy="32570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CAEDCEC-BEAD-4CAB-AA55-1D157D93E8CE}"/>
              </a:ext>
            </a:extLst>
          </p:cNvPr>
          <p:cNvSpPr txBox="1"/>
          <p:nvPr/>
        </p:nvSpPr>
        <p:spPr>
          <a:xfrm>
            <a:off x="2105461" y="4690115"/>
            <a:ext cx="8201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Condition d’éligibilité : demandeurs d’emploi et/ou bénéficiaires de minima sociaux</a:t>
            </a:r>
          </a:p>
        </p:txBody>
      </p:sp>
      <p:pic>
        <p:nvPicPr>
          <p:cNvPr id="15" name="Graphique 27">
            <a:extLst>
              <a:ext uri="{FF2B5EF4-FFF2-40B4-BE49-F238E27FC236}">
                <a16:creationId xmlns:a16="http://schemas.microsoft.com/office/drawing/2014/main" xmlns="" id="{8862D6C3-8D16-49CD-A084-8C76F93E6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1706279" y="3967910"/>
            <a:ext cx="231885" cy="32570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69D2A8C-F9D1-4986-ADC5-0092A66A5D1E}"/>
              </a:ext>
            </a:extLst>
          </p:cNvPr>
          <p:cNvSpPr txBox="1"/>
          <p:nvPr/>
        </p:nvSpPr>
        <p:spPr>
          <a:xfrm>
            <a:off x="2127266" y="3839731"/>
            <a:ext cx="8517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Plans de financement &lt; à 75 k€ (&lt; 200 k€ pour les reprises et le développement)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FACDE52-54DD-4FEE-BAF3-12A51A595D32}"/>
              </a:ext>
            </a:extLst>
          </p:cNvPr>
          <p:cNvSpPr txBox="1"/>
          <p:nvPr/>
        </p:nvSpPr>
        <p:spPr>
          <a:xfrm>
            <a:off x="452923" y="1754058"/>
            <a:ext cx="11399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ontserrat Light" panose="00000400000000000000" pitchFamily="50" charset="0"/>
              </a:rPr>
              <a:t>Prêt à Taux Zéro (PTZ) dans le cadre de </a:t>
            </a:r>
            <a:r>
              <a:rPr lang="fr-FR" sz="3000" b="1" i="1" dirty="0" err="1">
                <a:latin typeface="Montserrat Light" panose="00000400000000000000" pitchFamily="50" charset="0"/>
              </a:rPr>
              <a:t>Entrepreneur#Leader</a:t>
            </a:r>
            <a:endParaRPr lang="fr-FR" sz="3000" b="1" i="1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6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6FD91A-7E31-417A-8C87-33DF430F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" y="298984"/>
            <a:ext cx="12185279" cy="690910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Financement 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-4835" r="23254" b="4835"/>
          <a:stretch/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55030F5-33C9-418A-AA7D-E74DD9EF0F66}"/>
              </a:ext>
            </a:extLst>
          </p:cNvPr>
          <p:cNvSpPr txBox="1"/>
          <p:nvPr/>
        </p:nvSpPr>
        <p:spPr>
          <a:xfrm>
            <a:off x="1" y="1072626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Focus &gt;&gt; « PRETER » (2)</a:t>
            </a: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pic>
        <p:nvPicPr>
          <p:cNvPr id="20" name="Graphique 27">
            <a:extLst>
              <a:ext uri="{FF2B5EF4-FFF2-40B4-BE49-F238E27FC236}">
                <a16:creationId xmlns:a16="http://schemas.microsoft.com/office/drawing/2014/main" xmlns="" id="{A5680C28-01FB-4373-A240-89578A5FC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1059583" y="2859192"/>
            <a:ext cx="293561" cy="3257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42BB36C-5DAB-48AB-B46B-33C6DE68B6D5}"/>
              </a:ext>
            </a:extLst>
          </p:cNvPr>
          <p:cNvSpPr txBox="1"/>
          <p:nvPr/>
        </p:nvSpPr>
        <p:spPr>
          <a:xfrm>
            <a:off x="1480569" y="2846870"/>
            <a:ext cx="1038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Montserrat Light" panose="00000400000000000000" pitchFamily="50" charset="0"/>
              </a:rPr>
              <a:t>Contrat d’Apport Associatif </a:t>
            </a:r>
            <a:r>
              <a:rPr lang="fr-FR" sz="2000" dirty="0">
                <a:latin typeface="Montserrat Light" panose="00000400000000000000" pitchFamily="50" charset="0"/>
              </a:rPr>
              <a:t>pour les associations jusqu’à 30 k€ à 0% (sur 5 ans)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CAEDCEC-BEAD-4CAB-AA55-1D157D93E8CE}"/>
              </a:ext>
            </a:extLst>
          </p:cNvPr>
          <p:cNvSpPr txBox="1"/>
          <p:nvPr/>
        </p:nvSpPr>
        <p:spPr>
          <a:xfrm>
            <a:off x="1276929" y="4778000"/>
            <a:ext cx="1038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latin typeface="Montserrat Light" panose="00000400000000000000" pitchFamily="50" charset="0"/>
              </a:rPr>
              <a:t>Condition d’éligibilité </a:t>
            </a:r>
            <a:r>
              <a:rPr lang="fr-FR" sz="2000" dirty="0">
                <a:latin typeface="Montserrat Light" panose="00000400000000000000" pitchFamily="50" charset="0"/>
              </a:rPr>
              <a:t>: associations employeuses, structures de l’ESS (agrément ESUS, SIAE), projets porteurs d’un engagement : environnemental, social, territorial, au niveau de l’emploi ou de la gouvernance.</a:t>
            </a:r>
          </a:p>
        </p:txBody>
      </p:sp>
      <p:pic>
        <p:nvPicPr>
          <p:cNvPr id="15" name="Graphique 27">
            <a:extLst>
              <a:ext uri="{FF2B5EF4-FFF2-40B4-BE49-F238E27FC236}">
                <a16:creationId xmlns:a16="http://schemas.microsoft.com/office/drawing/2014/main" xmlns="" id="{8862D6C3-8D16-49CD-A084-8C76F93E6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1037778" y="3462011"/>
            <a:ext cx="293561" cy="32570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69D2A8C-F9D1-4986-ADC5-0092A66A5D1E}"/>
              </a:ext>
            </a:extLst>
          </p:cNvPr>
          <p:cNvSpPr txBox="1"/>
          <p:nvPr/>
        </p:nvSpPr>
        <p:spPr>
          <a:xfrm>
            <a:off x="1480570" y="3423236"/>
            <a:ext cx="1008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Montserrat Light" panose="00000400000000000000" pitchFamily="50" charset="0"/>
              </a:rPr>
              <a:t>Prêt participatif </a:t>
            </a:r>
            <a:r>
              <a:rPr lang="fr-FR" sz="2000" dirty="0">
                <a:latin typeface="Montserrat Light" panose="00000400000000000000" pitchFamily="50" charset="0"/>
              </a:rPr>
              <a:t>de 5 k€ à 1,5 M€ à 2% (sur 7 ans maximum)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531F0BB9-3C29-4052-BA52-A94EBC411179}"/>
              </a:ext>
            </a:extLst>
          </p:cNvPr>
          <p:cNvSpPr txBox="1"/>
          <p:nvPr/>
        </p:nvSpPr>
        <p:spPr>
          <a:xfrm>
            <a:off x="640573" y="1952268"/>
            <a:ext cx="1038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ontserrat Light" panose="00000400000000000000" pitchFamily="50" charset="0"/>
              </a:rPr>
              <a:t>Financements solidaires pour les entrepreneurs engagés</a:t>
            </a:r>
          </a:p>
        </p:txBody>
      </p:sp>
    </p:spTree>
    <p:extLst>
      <p:ext uri="{BB962C8B-B14F-4D97-AF65-F5344CB8AC3E}">
        <p14:creationId xmlns:p14="http://schemas.microsoft.com/office/powerpoint/2010/main" xmlns="" val="12963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6FD91A-7E31-417A-8C87-33DF430F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" y="298984"/>
            <a:ext cx="12185279" cy="690910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Financement 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-4835" r="23254" b="4835"/>
          <a:stretch/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55030F5-33C9-418A-AA7D-E74DD9EF0F66}"/>
              </a:ext>
            </a:extLst>
          </p:cNvPr>
          <p:cNvSpPr txBox="1"/>
          <p:nvPr/>
        </p:nvSpPr>
        <p:spPr>
          <a:xfrm>
            <a:off x="1" y="1131978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Focus &gt;&gt; « INVESTIR » (1)</a:t>
            </a: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pic>
        <p:nvPicPr>
          <p:cNvPr id="20" name="Graphique 27">
            <a:extLst>
              <a:ext uri="{FF2B5EF4-FFF2-40B4-BE49-F238E27FC236}">
                <a16:creationId xmlns:a16="http://schemas.microsoft.com/office/drawing/2014/main" xmlns="" id="{A5680C28-01FB-4373-A240-89578A5FC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2072039" y="2888035"/>
            <a:ext cx="231885" cy="3257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42BB36C-5DAB-48AB-B46B-33C6DE68B6D5}"/>
              </a:ext>
            </a:extLst>
          </p:cNvPr>
          <p:cNvSpPr txBox="1"/>
          <p:nvPr/>
        </p:nvSpPr>
        <p:spPr>
          <a:xfrm>
            <a:off x="2493026" y="2875713"/>
            <a:ext cx="946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Primes de 2 000 € non remboursable, en complément des apports </a:t>
            </a:r>
          </a:p>
        </p:txBody>
      </p:sp>
      <p:pic>
        <p:nvPicPr>
          <p:cNvPr id="15" name="Graphique 27">
            <a:extLst>
              <a:ext uri="{FF2B5EF4-FFF2-40B4-BE49-F238E27FC236}">
                <a16:creationId xmlns:a16="http://schemas.microsoft.com/office/drawing/2014/main" xmlns="" id="{8862D6C3-8D16-49CD-A084-8C76F93E6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2085318" y="4207860"/>
            <a:ext cx="231885" cy="32570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69D2A8C-F9D1-4986-ADC5-0092A66A5D1E}"/>
              </a:ext>
            </a:extLst>
          </p:cNvPr>
          <p:cNvSpPr txBox="1"/>
          <p:nvPr/>
        </p:nvSpPr>
        <p:spPr>
          <a:xfrm>
            <a:off x="2528110" y="4195538"/>
            <a:ext cx="851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Couplage à une garantie sur emprunt bancaire et un parrainage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FACDE52-54DD-4FEE-BAF3-12A51A595D32}"/>
              </a:ext>
            </a:extLst>
          </p:cNvPr>
          <p:cNvSpPr txBox="1"/>
          <p:nvPr/>
        </p:nvSpPr>
        <p:spPr>
          <a:xfrm>
            <a:off x="736388" y="2000743"/>
            <a:ext cx="968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ontserrat Light" panose="00000400000000000000" pitchFamily="50" charset="0"/>
              </a:rPr>
              <a:t>PRIMES « CAP QUARTIER »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DF78B0A-9AEC-41C3-A501-24CA3F1A4AB7}"/>
              </a:ext>
            </a:extLst>
          </p:cNvPr>
          <p:cNvSpPr txBox="1"/>
          <p:nvPr/>
        </p:nvSpPr>
        <p:spPr>
          <a:xfrm>
            <a:off x="1906352" y="4873358"/>
            <a:ext cx="896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latin typeface="Montserrat Light" panose="00000400000000000000" pitchFamily="50" charset="0"/>
              </a:rPr>
              <a:t>Condition d’éligibilité </a:t>
            </a:r>
            <a:r>
              <a:rPr lang="fr-FR" sz="2000" dirty="0">
                <a:latin typeface="Montserrat Light" panose="00000400000000000000" pitchFamily="50" charset="0"/>
              </a:rPr>
              <a:t>: création d’entreprise en Quartier Politique de la Ville (ou projet entrepreneurial porté par un habitant d’un QPV)</a:t>
            </a:r>
          </a:p>
        </p:txBody>
      </p:sp>
      <p:pic>
        <p:nvPicPr>
          <p:cNvPr id="14" name="Graphique 27">
            <a:extLst>
              <a:ext uri="{FF2B5EF4-FFF2-40B4-BE49-F238E27FC236}">
                <a16:creationId xmlns:a16="http://schemas.microsoft.com/office/drawing/2014/main" xmlns="" id="{EBDA938D-2A51-4048-A501-4524E2921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2085318" y="3530040"/>
            <a:ext cx="231885" cy="3257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7CE35B5-A8E9-4BC8-AB9F-420AFA7A2A44}"/>
              </a:ext>
            </a:extLst>
          </p:cNvPr>
          <p:cNvSpPr txBox="1"/>
          <p:nvPr/>
        </p:nvSpPr>
        <p:spPr>
          <a:xfrm>
            <a:off x="2528110" y="3517718"/>
            <a:ext cx="851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Plans de financement &lt; 75 k€</a:t>
            </a:r>
          </a:p>
        </p:txBody>
      </p:sp>
    </p:spTree>
    <p:extLst>
      <p:ext uri="{BB962C8B-B14F-4D97-AF65-F5344CB8AC3E}">
        <p14:creationId xmlns:p14="http://schemas.microsoft.com/office/powerpoint/2010/main" xmlns="" val="170419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6FD91A-7E31-417A-8C87-33DF430F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" y="298984"/>
            <a:ext cx="12185279" cy="690910"/>
          </a:xfrm>
        </p:spPr>
        <p:txBody>
          <a:bodyPr/>
          <a:lstStyle/>
          <a:p>
            <a:r>
              <a:rPr lang="fr-FR" sz="3200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Financement 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-4835" r="23254" b="4835"/>
          <a:stretch/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55030F5-33C9-418A-AA7D-E74DD9EF0F66}"/>
              </a:ext>
            </a:extLst>
          </p:cNvPr>
          <p:cNvSpPr txBox="1"/>
          <p:nvPr/>
        </p:nvSpPr>
        <p:spPr>
          <a:xfrm>
            <a:off x="1" y="1131978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cap="small" spc="87" dirty="0">
                <a:solidFill>
                  <a:srgbClr val="00B086"/>
                </a:solidFill>
                <a:latin typeface="Arial" charset="0"/>
                <a:cs typeface="Arial" charset="0"/>
              </a:rPr>
              <a:t>Focus &gt;&gt; « INVESTIR » (2)</a:t>
            </a:r>
          </a:p>
          <a:p>
            <a:pPr algn="ctr"/>
            <a:r>
              <a:rPr lang="fr-FR" sz="1200" dirty="0">
                <a:latin typeface="Montserrat Light" panose="00000400000000000000" pitchFamily="50" charset="0"/>
              </a:rPr>
              <a:t>. </a:t>
            </a:r>
          </a:p>
        </p:txBody>
      </p:sp>
      <p:pic>
        <p:nvPicPr>
          <p:cNvPr id="20" name="Graphique 27">
            <a:extLst>
              <a:ext uri="{FF2B5EF4-FFF2-40B4-BE49-F238E27FC236}">
                <a16:creationId xmlns:a16="http://schemas.microsoft.com/office/drawing/2014/main" xmlns="" id="{A5680C28-01FB-4373-A240-89578A5FC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2072039" y="3398984"/>
            <a:ext cx="231885" cy="32570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42BB36C-5DAB-48AB-B46B-33C6DE68B6D5}"/>
              </a:ext>
            </a:extLst>
          </p:cNvPr>
          <p:cNvSpPr txBox="1"/>
          <p:nvPr/>
        </p:nvSpPr>
        <p:spPr>
          <a:xfrm>
            <a:off x="2493026" y="3386662"/>
            <a:ext cx="946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Investissement en fonds propres jusqu’à 1,5 M€ </a:t>
            </a:r>
          </a:p>
        </p:txBody>
      </p:sp>
      <p:pic>
        <p:nvPicPr>
          <p:cNvPr id="15" name="Graphique 27">
            <a:extLst>
              <a:ext uri="{FF2B5EF4-FFF2-40B4-BE49-F238E27FC236}">
                <a16:creationId xmlns:a16="http://schemas.microsoft.com/office/drawing/2014/main" xmlns="" id="{8862D6C3-8D16-49CD-A084-8C76F93E6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 flipH="1">
            <a:off x="2050234" y="4170615"/>
            <a:ext cx="231885" cy="32570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69D2A8C-F9D1-4986-ADC5-0092A66A5D1E}"/>
              </a:ext>
            </a:extLst>
          </p:cNvPr>
          <p:cNvSpPr txBox="1"/>
          <p:nvPr/>
        </p:nvSpPr>
        <p:spPr>
          <a:xfrm>
            <a:off x="2493026" y="4158293"/>
            <a:ext cx="8517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ontserrat Light" panose="00000400000000000000" pitchFamily="50" charset="0"/>
              </a:rPr>
              <a:t>Accompagnement dans la durée des projets d’innovation sociale les plus ambitieux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FACDE52-54DD-4FEE-BAF3-12A51A595D32}"/>
              </a:ext>
            </a:extLst>
          </p:cNvPr>
          <p:cNvSpPr txBox="1"/>
          <p:nvPr/>
        </p:nvSpPr>
        <p:spPr>
          <a:xfrm>
            <a:off x="778591" y="2183002"/>
            <a:ext cx="968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ontserrat Light" panose="00000400000000000000" pitchFamily="50" charset="0"/>
              </a:rPr>
              <a:t>Société d’Investissement France Active (SIFA)</a:t>
            </a:r>
          </a:p>
        </p:txBody>
      </p:sp>
    </p:spTree>
    <p:extLst>
      <p:ext uri="{BB962C8B-B14F-4D97-AF65-F5344CB8AC3E}">
        <p14:creationId xmlns:p14="http://schemas.microsoft.com/office/powerpoint/2010/main" xmlns="" val="1101384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9739</TotalTime>
  <Words>604</Words>
  <Application>Microsoft Office PowerPoint</Application>
  <PresentationFormat>Personnalisé</PresentationFormat>
  <Paragraphs>112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Montserrat Light</vt:lpstr>
      <vt:lpstr>Bookman Old Style</vt:lpstr>
      <vt:lpstr>Calibri</vt:lpstr>
      <vt:lpstr>Thème Office</vt:lpstr>
      <vt:lpstr>1_Thème Office</vt:lpstr>
      <vt:lpstr>Diapositive 1</vt:lpstr>
      <vt:lpstr>France Active Essonne en quelques mots </vt:lpstr>
      <vt:lpstr>Conseil – Accompagnement – formation</vt:lpstr>
      <vt:lpstr>financement</vt:lpstr>
      <vt:lpstr>Financement </vt:lpstr>
      <vt:lpstr>Financement </vt:lpstr>
      <vt:lpstr>Financement </vt:lpstr>
      <vt:lpstr>Financement </vt:lpstr>
      <vt:lpstr>Financement </vt:lpstr>
      <vt:lpstr>connexion</vt:lpstr>
      <vt:lpstr>Notre impact en 2017 </vt:lpstr>
      <vt:lpstr>Nos soutiens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Montarello</dc:creator>
  <cp:lastModifiedBy>AECC91</cp:lastModifiedBy>
  <cp:revision>128</cp:revision>
  <dcterms:created xsi:type="dcterms:W3CDTF">2017-11-23T10:12:04Z</dcterms:created>
  <dcterms:modified xsi:type="dcterms:W3CDTF">2018-11-25T10:43:13Z</dcterms:modified>
</cp:coreProperties>
</file>