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5"/>
  </p:notesMasterIdLst>
  <p:handoutMasterIdLst>
    <p:handoutMasterId r:id="rId6"/>
  </p:handoutMasterIdLst>
  <p:sldIdLst>
    <p:sldId id="264" r:id="rId2"/>
    <p:sldId id="383" r:id="rId3"/>
    <p:sldId id="385" r:id="rId4"/>
  </p:sldIdLst>
  <p:sldSz cx="9144000" cy="6858000" type="screen4x3"/>
  <p:notesSz cx="6805613" cy="99441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8080"/>
    <a:srgbClr val="28B4E6"/>
    <a:srgbClr val="92D050"/>
    <a:srgbClr val="E46C0A"/>
    <a:srgbClr val="4BACC6"/>
    <a:srgbClr val="5F5F5F"/>
    <a:srgbClr val="FFFFFF"/>
    <a:srgbClr val="BE0080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9302" cy="4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5" rIns="91391" bIns="45695" numCol="1" anchor="t" anchorCtr="0" compatLnSpc="1">
            <a:prstTxWarp prst="textNoShape">
              <a:avLst/>
            </a:prstTxWarp>
          </a:bodyPr>
          <a:lstStyle>
            <a:lvl1pPr defTabSz="457094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54790" y="1"/>
            <a:ext cx="2949302" cy="4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5" rIns="91391" bIns="45695" numCol="1" anchor="t" anchorCtr="0" compatLnSpc="1">
            <a:prstTxWarp prst="textNoShape">
              <a:avLst/>
            </a:prstTxWarp>
          </a:bodyPr>
          <a:lstStyle>
            <a:lvl1pPr algn="r" defTabSz="457094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FCFCD2-578A-47D1-BD91-7C25DC1EC47C}" type="datetimeFigureOut">
              <a:rPr lang="fr-FR" altLang="fr-FR"/>
              <a:pPr>
                <a:defRPr/>
              </a:pPr>
              <a:t>25/11/2018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444350"/>
            <a:ext cx="2949302" cy="49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5" rIns="91391" bIns="45695" numCol="1" anchor="b" anchorCtr="0" compatLnSpc="1">
            <a:prstTxWarp prst="textNoShape">
              <a:avLst/>
            </a:prstTxWarp>
          </a:bodyPr>
          <a:lstStyle>
            <a:lvl1pPr defTabSz="457094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54790" y="9444350"/>
            <a:ext cx="2949302" cy="49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5" rIns="91391" bIns="45695" numCol="1" anchor="b" anchorCtr="0" compatLnSpc="1">
            <a:prstTxWarp prst="textNoShape">
              <a:avLst/>
            </a:prstTxWarp>
          </a:bodyPr>
          <a:lstStyle>
            <a:lvl1pPr algn="r" defTabSz="457094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C69FDE-E145-4A3A-A7FC-4DA0D2BA9A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09767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302" cy="4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5" rIns="91391" bIns="45695" numCol="1" anchor="t" anchorCtr="0" compatLnSpc="1">
            <a:prstTxWarp prst="textNoShape">
              <a:avLst/>
            </a:prstTxWarp>
          </a:bodyPr>
          <a:lstStyle>
            <a:lvl1pPr defTabSz="457094"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790" y="1"/>
            <a:ext cx="2949302" cy="4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5" rIns="91391" bIns="45695" numCol="1" anchor="t" anchorCtr="0" compatLnSpc="1">
            <a:prstTxWarp prst="textNoShape">
              <a:avLst/>
            </a:prstTxWarp>
          </a:bodyPr>
          <a:lstStyle>
            <a:lvl1pPr algn="r" defTabSz="457094" eaLnBrk="1" hangingPunct="1">
              <a:defRPr sz="1200"/>
            </a:lvl1pPr>
          </a:lstStyle>
          <a:p>
            <a:pPr>
              <a:defRPr/>
            </a:pPr>
            <a:fld id="{82272417-4DCD-4FF3-A29F-C64C9B933560}" type="datetimeFigureOut">
              <a:rPr lang="fr-FR" altLang="fr-FR"/>
              <a:pPr>
                <a:defRPr/>
              </a:pPr>
              <a:t>25/11/2018</a:t>
            </a:fld>
            <a:endParaRPr lang="fr-FR" alt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0463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779" y="4724489"/>
            <a:ext cx="5442056" cy="44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5" rIns="91391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350"/>
            <a:ext cx="2949302" cy="49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5" rIns="91391" bIns="45695" numCol="1" anchor="b" anchorCtr="0" compatLnSpc="1">
            <a:prstTxWarp prst="textNoShape">
              <a:avLst/>
            </a:prstTxWarp>
          </a:bodyPr>
          <a:lstStyle>
            <a:lvl1pPr defTabSz="457094"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790" y="9444350"/>
            <a:ext cx="2949302" cy="49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5" rIns="91391" bIns="45695" numCol="1" anchor="b" anchorCtr="0" compatLnSpc="1">
            <a:prstTxWarp prst="textNoShape">
              <a:avLst/>
            </a:prstTxWarp>
          </a:bodyPr>
          <a:lstStyle>
            <a:lvl1pPr algn="r" defTabSz="457094" eaLnBrk="1" hangingPunct="1">
              <a:defRPr sz="1200"/>
            </a:lvl1pPr>
          </a:lstStyle>
          <a:p>
            <a:pPr>
              <a:defRPr/>
            </a:pPr>
            <a:fld id="{227311BB-7A91-4513-A8D5-D0B48A5867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243024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0" y="4240213"/>
            <a:ext cx="9144000" cy="454025"/>
          </a:xfrm>
          <a:prstGeom prst="rect">
            <a:avLst/>
          </a:prstGeom>
          <a:solidFill>
            <a:srgbClr val="676D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85763" y="6373813"/>
            <a:ext cx="3805237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000" dirty="0" smtClean="0">
                <a:solidFill>
                  <a:srgbClr val="7F7F7F"/>
                </a:solidFill>
                <a:latin typeface="Gill Sans" panose="020B0602020104020203" pitchFamily="34" charset="0"/>
                <a:ea typeface="MS PGothic" panose="020B0600070205080204" pitchFamily="34" charset="-128"/>
                <a:cs typeface="Gill Sans" panose="020B0602020104020203" pitchFamily="34" charset="0"/>
              </a:rPr>
              <a:t>DIRECTION DU </a:t>
            </a:r>
            <a:r>
              <a:rPr lang="fr-FR" altLang="fr-FR" sz="1000" dirty="0" smtClean="0">
                <a:solidFill>
                  <a:srgbClr val="808080"/>
                </a:solidFill>
                <a:latin typeface="Gill Sans" panose="020B0602020104020203" pitchFamily="34" charset="0"/>
                <a:ea typeface="MS PGothic" panose="020B0600070205080204" pitchFamily="34" charset="-128"/>
                <a:cs typeface="Gill Sans" panose="020B0602020104020203" pitchFamily="34" charset="0"/>
              </a:rPr>
              <a:t>DÉVELOPPEMENT</a:t>
            </a:r>
          </a:p>
          <a:p>
            <a:pPr eaLnBrk="1" hangingPunct="1">
              <a:defRPr/>
            </a:pPr>
            <a:r>
              <a:rPr lang="fr-FR" altLang="fr-FR" sz="1000" dirty="0" smtClean="0">
                <a:solidFill>
                  <a:srgbClr val="7F7F7F"/>
                </a:solidFill>
                <a:latin typeface="Gill Sans" panose="020B0602020104020203" pitchFamily="34" charset="0"/>
                <a:ea typeface="MS PGothic" panose="020B0600070205080204" pitchFamily="34" charset="-128"/>
                <a:cs typeface="Gill Sans" panose="020B0602020104020203" pitchFamily="34" charset="0"/>
              </a:rPr>
              <a:t>DÉPARTEMENT CONQU</a:t>
            </a:r>
            <a:r>
              <a:rPr lang="fr-FR" altLang="fr-FR" sz="1000" b="1" dirty="0" smtClean="0">
                <a:solidFill>
                  <a:srgbClr val="7F7F7F"/>
                </a:solidFill>
                <a:latin typeface="Gill Sans" panose="020B0602020104020203" pitchFamily="34" charset="0"/>
                <a:ea typeface="MS PGothic" panose="020B0600070205080204" pitchFamily="34" charset="-128"/>
                <a:cs typeface="Gill Sans" panose="020B0602020104020203" pitchFamily="34" charset="0"/>
              </a:rPr>
              <a:t>Ê</a:t>
            </a:r>
            <a:r>
              <a:rPr lang="fr-FR" altLang="fr-FR" sz="1000" dirty="0" smtClean="0">
                <a:solidFill>
                  <a:srgbClr val="7F7F7F"/>
                </a:solidFill>
                <a:latin typeface="Gill Sans" panose="020B0602020104020203" pitchFamily="34" charset="0"/>
                <a:ea typeface="MS PGothic" panose="020B0600070205080204" pitchFamily="34" charset="-128"/>
                <a:cs typeface="Gill Sans" panose="020B0602020104020203" pitchFamily="34" charset="0"/>
              </a:rPr>
              <a:t>TE PARTENARIATS</a:t>
            </a:r>
            <a:r>
              <a:rPr lang="fr-FR" altLang="fr-FR" sz="1000" baseline="0" dirty="0" smtClean="0">
                <a:solidFill>
                  <a:srgbClr val="7F7F7F"/>
                </a:solidFill>
                <a:latin typeface="Gill Sans" panose="020B0602020104020203" pitchFamily="34" charset="0"/>
                <a:ea typeface="MS PGothic" panose="020B0600070205080204" pitchFamily="34" charset="-128"/>
                <a:cs typeface="Gill Sans" panose="020B0602020104020203" pitchFamily="34" charset="0"/>
              </a:rPr>
              <a:t> &amp; PRESCRIPTION</a:t>
            </a:r>
            <a:endParaRPr lang="fr-FR" altLang="fr-FR" sz="1000" dirty="0" smtClean="0">
              <a:solidFill>
                <a:srgbClr val="7F7F7F"/>
              </a:solidFill>
              <a:latin typeface="Gill Sans" panose="020B0602020104020203" pitchFamily="34" charset="0"/>
              <a:ea typeface="MS PGothic" panose="020B0600070205080204" pitchFamily="34" charset="-128"/>
              <a:cs typeface="Gill Sans" panose="020B0602020104020203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5763" y="4240213"/>
            <a:ext cx="33162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endParaRPr lang="fr-FR" altLang="fr-FR" smtClean="0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88925" y="484188"/>
            <a:ext cx="8108950" cy="679450"/>
          </a:xfrm>
        </p:spPr>
        <p:txBody>
          <a:bodyPr/>
          <a:lstStyle>
            <a:lvl1pPr>
              <a:defRPr sz="2800" smtClean="0">
                <a:solidFill>
                  <a:srgbClr val="28B4E6"/>
                </a:solidFill>
              </a:defRPr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1149350"/>
            <a:ext cx="7340600" cy="5318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smtClean="0">
                <a:solidFill>
                  <a:srgbClr val="676D6E"/>
                </a:solidFill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0" y="1692698"/>
            <a:ext cx="9144000" cy="5095030"/>
            <a:chOff x="0" y="1753029"/>
            <a:chExt cx="9144000" cy="5095030"/>
          </a:xfrm>
        </p:grpSpPr>
        <p:pic>
          <p:nvPicPr>
            <p:cNvPr id="2" name="Image 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1753029"/>
              <a:ext cx="9144000" cy="2448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178644" y="5739064"/>
              <a:ext cx="2965356" cy="1108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43876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24688" y="-4763"/>
            <a:ext cx="2128837" cy="454026"/>
          </a:xfrm>
          <a:prstGeom prst="rect">
            <a:avLst/>
          </a:prstGeom>
          <a:solidFill>
            <a:srgbClr val="28B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378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6313" y="0"/>
            <a:ext cx="5995987" cy="454025"/>
          </a:xfrm>
          <a:prstGeom prst="rect">
            <a:avLst/>
          </a:prstGeom>
          <a:solidFill>
            <a:srgbClr val="676D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4"/>
          <p:cNvSpPr/>
          <p:nvPr/>
        </p:nvSpPr>
        <p:spPr>
          <a:xfrm>
            <a:off x="-9525" y="-4763"/>
            <a:ext cx="938213" cy="454026"/>
          </a:xfrm>
          <a:prstGeom prst="rect">
            <a:avLst/>
          </a:prstGeom>
          <a:solidFill>
            <a:srgbClr val="0037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4613" y="35841"/>
            <a:ext cx="5589954" cy="4132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l">
              <a:defRPr sz="2300" b="0" i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</a:p>
        </p:txBody>
      </p:sp>
      <p:sp>
        <p:nvSpPr>
          <p:cNvPr id="10" name="Espace réservé du texte 44"/>
          <p:cNvSpPr>
            <a:spLocks noGrp="1"/>
          </p:cNvSpPr>
          <p:nvPr>
            <p:ph type="body" sz="quarter" idx="18"/>
          </p:nvPr>
        </p:nvSpPr>
        <p:spPr>
          <a:xfrm>
            <a:off x="1074613" y="1426551"/>
            <a:ext cx="4923690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rgbClr val="BE0080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4"/>
          <p:cNvSpPr>
            <a:spLocks noGrp="1"/>
          </p:cNvSpPr>
          <p:nvPr>
            <p:ph type="body" sz="quarter" idx="19"/>
          </p:nvPr>
        </p:nvSpPr>
        <p:spPr>
          <a:xfrm>
            <a:off x="1074613" y="3055806"/>
            <a:ext cx="4923690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rgbClr val="BE0080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53"/>
          <p:cNvSpPr>
            <a:spLocks noGrp="1"/>
          </p:cNvSpPr>
          <p:nvPr>
            <p:ph type="body" sz="quarter" idx="22"/>
          </p:nvPr>
        </p:nvSpPr>
        <p:spPr>
          <a:xfrm>
            <a:off x="1635904" y="1847115"/>
            <a:ext cx="3946525" cy="341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1pPr>
            <a:lvl2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2pPr>
            <a:lvl3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3pPr>
            <a:lvl4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4pPr>
            <a:lvl5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57"/>
          <p:cNvSpPr>
            <a:spLocks noGrp="1"/>
          </p:cNvSpPr>
          <p:nvPr>
            <p:ph type="body" sz="quarter" idx="24"/>
          </p:nvPr>
        </p:nvSpPr>
        <p:spPr>
          <a:xfrm>
            <a:off x="1635243" y="2188428"/>
            <a:ext cx="6663276" cy="781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 baseline="0">
                <a:solidFill>
                  <a:srgbClr val="676D6E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53"/>
          <p:cNvSpPr>
            <a:spLocks noGrp="1"/>
          </p:cNvSpPr>
          <p:nvPr>
            <p:ph type="body" sz="quarter" idx="25"/>
          </p:nvPr>
        </p:nvSpPr>
        <p:spPr>
          <a:xfrm>
            <a:off x="1635904" y="3471749"/>
            <a:ext cx="3946525" cy="341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1pPr>
            <a:lvl2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2pPr>
            <a:lvl3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3pPr>
            <a:lvl4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4pPr>
            <a:lvl5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57"/>
          <p:cNvSpPr>
            <a:spLocks noGrp="1"/>
          </p:cNvSpPr>
          <p:nvPr>
            <p:ph type="body" sz="quarter" idx="26"/>
          </p:nvPr>
        </p:nvSpPr>
        <p:spPr>
          <a:xfrm>
            <a:off x="1635243" y="3813062"/>
            <a:ext cx="6663276" cy="781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 baseline="0">
                <a:solidFill>
                  <a:srgbClr val="676D6E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AA02-BB16-48FA-B230-E788867CF1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77459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7024688" y="-4763"/>
            <a:ext cx="2128837" cy="454026"/>
          </a:xfrm>
          <a:prstGeom prst="rect">
            <a:avLst/>
          </a:prstGeom>
          <a:solidFill>
            <a:srgbClr val="28B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378C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76313" y="0"/>
            <a:ext cx="5995987" cy="454025"/>
          </a:xfrm>
          <a:prstGeom prst="rect">
            <a:avLst/>
          </a:prstGeom>
          <a:solidFill>
            <a:srgbClr val="676D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4"/>
          <p:cNvSpPr/>
          <p:nvPr userDrawn="1"/>
        </p:nvSpPr>
        <p:spPr>
          <a:xfrm>
            <a:off x="-9525" y="-4763"/>
            <a:ext cx="938213" cy="454026"/>
          </a:xfrm>
          <a:prstGeom prst="rect">
            <a:avLst/>
          </a:prstGeom>
          <a:solidFill>
            <a:srgbClr val="0037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4613" y="35841"/>
            <a:ext cx="5589954" cy="4132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l">
              <a:defRPr sz="2300" b="0" i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fr-FR" dirty="0" smtClean="0"/>
              <a:t>Cliquez pour modifier le style du titre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696898" y="114150"/>
            <a:ext cx="274150" cy="25092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300" b="0" i="0">
                <a:solidFill>
                  <a:srgbClr val="FFFFFF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44"/>
          <p:cNvSpPr>
            <a:spLocks noGrp="1"/>
          </p:cNvSpPr>
          <p:nvPr>
            <p:ph type="body" sz="quarter" idx="18"/>
          </p:nvPr>
        </p:nvSpPr>
        <p:spPr>
          <a:xfrm>
            <a:off x="1074613" y="1426551"/>
            <a:ext cx="4923690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rgbClr val="BE0080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4"/>
          <p:cNvSpPr>
            <a:spLocks noGrp="1"/>
          </p:cNvSpPr>
          <p:nvPr>
            <p:ph type="body" sz="quarter" idx="19"/>
          </p:nvPr>
        </p:nvSpPr>
        <p:spPr>
          <a:xfrm>
            <a:off x="1074613" y="3055806"/>
            <a:ext cx="4923690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rgbClr val="BE0080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53"/>
          <p:cNvSpPr>
            <a:spLocks noGrp="1"/>
          </p:cNvSpPr>
          <p:nvPr>
            <p:ph type="body" sz="quarter" idx="22"/>
          </p:nvPr>
        </p:nvSpPr>
        <p:spPr>
          <a:xfrm>
            <a:off x="1635904" y="1847115"/>
            <a:ext cx="3946525" cy="341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1pPr>
            <a:lvl2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2pPr>
            <a:lvl3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3pPr>
            <a:lvl4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4pPr>
            <a:lvl5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57"/>
          <p:cNvSpPr>
            <a:spLocks noGrp="1"/>
          </p:cNvSpPr>
          <p:nvPr>
            <p:ph type="body" sz="quarter" idx="24"/>
          </p:nvPr>
        </p:nvSpPr>
        <p:spPr>
          <a:xfrm>
            <a:off x="1635243" y="2188428"/>
            <a:ext cx="6663276" cy="781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 baseline="0">
                <a:solidFill>
                  <a:srgbClr val="676D6E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53"/>
          <p:cNvSpPr>
            <a:spLocks noGrp="1"/>
          </p:cNvSpPr>
          <p:nvPr>
            <p:ph type="body" sz="quarter" idx="25"/>
          </p:nvPr>
        </p:nvSpPr>
        <p:spPr>
          <a:xfrm>
            <a:off x="1635904" y="3471749"/>
            <a:ext cx="3946525" cy="341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1pPr>
            <a:lvl2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2pPr>
            <a:lvl3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3pPr>
            <a:lvl4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4pPr>
            <a:lvl5pPr>
              <a:defRPr sz="1600" b="0" i="0">
                <a:solidFill>
                  <a:srgbClr val="28B4E6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57"/>
          <p:cNvSpPr>
            <a:spLocks noGrp="1"/>
          </p:cNvSpPr>
          <p:nvPr>
            <p:ph type="body" sz="quarter" idx="26"/>
          </p:nvPr>
        </p:nvSpPr>
        <p:spPr>
          <a:xfrm>
            <a:off x="1635243" y="3813062"/>
            <a:ext cx="6663276" cy="7814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 baseline="0">
                <a:solidFill>
                  <a:srgbClr val="676D6E"/>
                </a:solidFill>
                <a:latin typeface="Gill Sans Light"/>
                <a:cs typeface="Gill Sans Ligh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FAAF-4740-4B87-B389-4A8808BEBD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74714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4688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2B2E556-562B-4EE8-A250-CBD214854F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796925"/>
            <a:ext cx="77978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90613" y="0"/>
            <a:ext cx="599598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7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300" kern="1200">
          <a:solidFill>
            <a:schemeClr val="bg1"/>
          </a:solidFill>
          <a:latin typeface="Gill Sans" panose="020B0602020104020203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Gill Sans" panose="020B0602020104020203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Gill Sans" panose="020B0602020104020203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Gill Sans" panose="020B0602020104020203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Gill Sans" panose="020B0602020104020203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BE0080"/>
          </a:solidFill>
          <a:latin typeface="Gill Sans" panose="020B0602020104020203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 3" panose="05040102010807070707" pitchFamily="18" charset="2"/>
        <a:buChar char="}"/>
        <a:defRPr sz="1600" kern="1200">
          <a:solidFill>
            <a:srgbClr val="28B4E6"/>
          </a:solidFill>
          <a:latin typeface="Gill Sans" panose="020B0602020104020203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676D6E"/>
          </a:solidFill>
          <a:latin typeface="Gill Sans Ligh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676D6E"/>
          </a:solidFill>
          <a:latin typeface="Gill Sans Ligh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8925" y="357188"/>
            <a:ext cx="8855075" cy="11096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altLang="fr-FR" dirty="0" smtClean="0"/>
              <a:t>AECC 91</a:t>
            </a:r>
            <a:r>
              <a:rPr lang="fr-FR" altLang="fr-FR" sz="2300" dirty="0">
                <a:solidFill>
                  <a:srgbClr val="676D6E"/>
                </a:solidFill>
              </a:rPr>
              <a:t/>
            </a:r>
            <a:br>
              <a:rPr lang="fr-FR" altLang="fr-FR" sz="2300" dirty="0">
                <a:solidFill>
                  <a:srgbClr val="676D6E"/>
                </a:solidFill>
              </a:rPr>
            </a:br>
            <a:r>
              <a:rPr lang="fr-FR" altLang="fr-FR" sz="2300" dirty="0" smtClean="0">
                <a:solidFill>
                  <a:srgbClr val="676D6E"/>
                </a:solidFill>
              </a:rPr>
              <a:t>Nouveaux financements pour les entreprises: </a:t>
            </a:r>
            <a:r>
              <a:rPr lang="fr-FR" altLang="fr-FR" sz="2000" dirty="0" smtClean="0">
                <a:solidFill>
                  <a:srgbClr val="676D6E"/>
                </a:solidFill>
              </a:rPr>
              <a:t>financement de l’immatériel</a:t>
            </a:r>
            <a:endParaRPr lang="fr-FR" altLang="fr-FR" sz="2000" dirty="0">
              <a:solidFill>
                <a:srgbClr val="676D6E"/>
              </a:solidFill>
            </a:endParaRPr>
          </a:p>
        </p:txBody>
      </p:sp>
      <p:sp>
        <p:nvSpPr>
          <p:cNvPr id="6147" name="Espace réservé du texte 3"/>
          <p:cNvSpPr>
            <a:spLocks/>
          </p:cNvSpPr>
          <p:nvPr/>
        </p:nvSpPr>
        <p:spPr bwMode="auto">
          <a:xfrm>
            <a:off x="385763" y="4294188"/>
            <a:ext cx="4684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BE0080"/>
                </a:solidFill>
                <a:latin typeface="Gill Sans" panose="020B0602020104020203" pitchFamily="34" charset="0"/>
              </a:defRPr>
            </a:lvl1pPr>
            <a:lvl2pPr marL="742950" indent="-285750">
              <a:spcBef>
                <a:spcPct val="20000"/>
              </a:spcBef>
              <a:buFont typeface="Wingdings 3" panose="05040102010807070707" pitchFamily="18" charset="2"/>
              <a:buChar char="}"/>
              <a:defRPr sz="1600">
                <a:solidFill>
                  <a:srgbClr val="28B4E6"/>
                </a:solidFill>
                <a:latin typeface="Gill Sans" panose="020B06020201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676D6E"/>
                </a:solidFill>
                <a:latin typeface="Gill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676D6E"/>
                </a:solidFill>
                <a:latin typeface="Gill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200" dirty="0" smtClean="0">
                <a:solidFill>
                  <a:schemeClr val="bg1"/>
                </a:solidFill>
              </a:rPr>
              <a:t>23 novembre 2018 – Michel VERLHAC</a:t>
            </a:r>
            <a:endParaRPr lang="fr-FR" altLang="fr-FR" sz="22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7568" y="219717"/>
            <a:ext cx="1205419" cy="692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fr-FR" sz="2000" dirty="0" smtClean="0"/>
              <a:t>Les Banques Populaires accompagnent les entreprises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796925"/>
            <a:ext cx="7797800" cy="2228377"/>
          </a:xfrm>
        </p:spPr>
        <p:txBody>
          <a:bodyPr/>
          <a:lstStyle/>
          <a:p>
            <a:r>
              <a:rPr lang="fr-FR" altLang="fr-FR" dirty="0" smtClean="0"/>
              <a:t>INVESTISSEMENTS</a:t>
            </a:r>
          </a:p>
          <a:p>
            <a:pPr lvl="1"/>
            <a:r>
              <a:rPr lang="fr-FR" altLang="fr-FR" dirty="0" smtClean="0"/>
              <a:t>Financements courants d’investissements y compris immatériels:</a:t>
            </a:r>
          </a:p>
          <a:p>
            <a:pPr lvl="2"/>
            <a:r>
              <a:rPr lang="fr-FR" altLang="fr-FR" dirty="0" smtClean="0"/>
              <a:t>Prêts sur nos ressources pour toutes les entreprises dont CA &lt; 50 M€, &lt; 250 salariés:</a:t>
            </a:r>
          </a:p>
          <a:p>
            <a:pPr lvl="3"/>
            <a:r>
              <a:rPr lang="fr-FR" altLang="fr-FR" dirty="0" smtClean="0"/>
              <a:t>Tous investissements dont FDC, titres, C/C, besoins de développement …</a:t>
            </a:r>
          </a:p>
          <a:p>
            <a:pPr lvl="3"/>
            <a:r>
              <a:rPr lang="fr-FR" altLang="fr-FR" dirty="0" smtClean="0"/>
              <a:t>dont cofinancements avec BpiFrance avec ses garanties</a:t>
            </a:r>
          </a:p>
          <a:p>
            <a:pPr lvl="3"/>
            <a:r>
              <a:rPr lang="fr-FR" altLang="fr-FR" dirty="0"/>
              <a:t>d</a:t>
            </a:r>
            <a:r>
              <a:rPr lang="fr-FR" altLang="fr-FR" dirty="0" smtClean="0"/>
              <a:t>ont financements avec garanties de la SOCAMA ou de la SACCEF</a:t>
            </a:r>
          </a:p>
        </p:txBody>
      </p:sp>
      <p:sp>
        <p:nvSpPr>
          <p:cNvPr id="3" name="Rectangle 2"/>
          <p:cNvSpPr/>
          <p:nvPr/>
        </p:nvSpPr>
        <p:spPr>
          <a:xfrm>
            <a:off x="900113" y="2875002"/>
            <a:ext cx="7553223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Wingdings 3" panose="05040102010807070707" pitchFamily="18" charset="2"/>
              <a:buChar char="}"/>
            </a:pPr>
            <a:r>
              <a:rPr lang="fr-FR" altLang="fr-FR" sz="1600" dirty="0">
                <a:solidFill>
                  <a:srgbClr val="28B4E6"/>
                </a:solidFill>
                <a:latin typeface="Gill Sans" panose="020B0602020104020203" pitchFamily="34" charset="0"/>
              </a:rPr>
              <a:t>Financements </a:t>
            </a:r>
            <a:r>
              <a:rPr lang="fr-FR" altLang="fr-FR" sz="1600" dirty="0" smtClean="0">
                <a:solidFill>
                  <a:srgbClr val="28B4E6"/>
                </a:solidFill>
                <a:latin typeface="Gill Sans" panose="020B0602020104020203" pitchFamily="34" charset="0"/>
              </a:rPr>
              <a:t>plus centrés sur l’immatériel « numérique »:</a:t>
            </a:r>
            <a:endParaRPr lang="fr-FR" altLang="fr-FR" sz="1600" dirty="0">
              <a:solidFill>
                <a:srgbClr val="28B4E6"/>
              </a:solidFill>
              <a:latin typeface="Gill Sans" panose="020B0602020104020203" pitchFamily="34" charset="0"/>
            </a:endParaRPr>
          </a:p>
          <a:p>
            <a:pPr marL="1143000" lvl="2" indent="-2286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altLang="fr-FR" sz="1400" dirty="0">
                <a:solidFill>
                  <a:srgbClr val="676D6E"/>
                </a:solidFill>
                <a:latin typeface="Gill Sans Light"/>
              </a:rPr>
              <a:t>Prêts sur nos ressources pour toutes les </a:t>
            </a:r>
            <a:r>
              <a:rPr lang="fr-FR" altLang="fr-FR" sz="1400" dirty="0" smtClean="0">
                <a:solidFill>
                  <a:srgbClr val="676D6E"/>
                </a:solidFill>
                <a:latin typeface="Gill Sans Light"/>
              </a:rPr>
              <a:t>petites entreprises, artisans, commerçants:</a:t>
            </a:r>
            <a:endParaRPr lang="fr-FR" altLang="fr-FR" sz="1400" dirty="0">
              <a:solidFill>
                <a:srgbClr val="676D6E"/>
              </a:solidFill>
              <a:latin typeface="Gill Sans Light"/>
            </a:endParaRPr>
          </a:p>
          <a:p>
            <a: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fr-FR" sz="1400" dirty="0">
                <a:solidFill>
                  <a:srgbClr val="676D6E"/>
                </a:solidFill>
                <a:latin typeface="Gill Sans Light"/>
              </a:rPr>
              <a:t>Tous investissements </a:t>
            </a:r>
            <a:r>
              <a:rPr lang="fr-FR" altLang="fr-FR" sz="1400" dirty="0" smtClean="0">
                <a:solidFill>
                  <a:srgbClr val="676D6E"/>
                </a:solidFill>
                <a:latin typeface="Gill Sans Light"/>
              </a:rPr>
              <a:t>immatériels y compris en création (30 K€ par an) avec garantie de la SOCAMA et du FEI</a:t>
            </a:r>
            <a:endParaRPr lang="fr-FR" altLang="fr-FR" sz="1400" dirty="0">
              <a:solidFill>
                <a:srgbClr val="676D6E"/>
              </a:solidFill>
              <a:latin typeface="Gill Sans Light"/>
            </a:endParaRPr>
          </a:p>
          <a:p>
            <a: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fr-FR" sz="1400" dirty="0" smtClean="0">
                <a:solidFill>
                  <a:srgbClr val="676D6E"/>
                </a:solidFill>
                <a:latin typeface="Gill Sans Light"/>
              </a:rPr>
              <a:t>Et en cours un crédit intitulé « transformation digitale »</a:t>
            </a:r>
            <a:endParaRPr lang="fr-FR" altLang="fr-FR" sz="1400" dirty="0">
              <a:solidFill>
                <a:srgbClr val="676D6E"/>
              </a:solidFill>
              <a:latin typeface="Gill Sans Light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4655301"/>
            <a:ext cx="7797800" cy="1177790"/>
          </a:xfrm>
        </p:spPr>
        <p:txBody>
          <a:bodyPr/>
          <a:lstStyle/>
          <a:p>
            <a:r>
              <a:rPr lang="fr-FR" altLang="fr-FR" dirty="0" smtClean="0"/>
              <a:t>CREDITS COURT TERME</a:t>
            </a:r>
          </a:p>
          <a:p>
            <a:pPr lvl="1"/>
            <a:r>
              <a:rPr lang="fr-FR" altLang="fr-FR" dirty="0" smtClean="0"/>
              <a:t>Financement du poste client </a:t>
            </a:r>
          </a:p>
          <a:p>
            <a:pPr lvl="2"/>
            <a:r>
              <a:rPr lang="fr-FR" altLang="fr-FR" dirty="0" smtClean="0"/>
              <a:t>Dont affacturage </a:t>
            </a:r>
          </a:p>
        </p:txBody>
      </p:sp>
      <p:pic>
        <p:nvPicPr>
          <p:cNvPr id="8" name="Picture 3" descr="D:\Stockage\PAIN\Mes documents\01. FINANCT\FEI\RSI\Logo CommissionEuropenne\LOGO CE_Vertical_FR_quadri_L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02" y="5870173"/>
            <a:ext cx="930545" cy="6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5734596"/>
            <a:ext cx="1981200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36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fr-FR" dirty="0" smtClean="0"/>
              <a:t>Les Banques Populaires renforcent leur 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796924"/>
            <a:ext cx="7797800" cy="2269795"/>
          </a:xfrm>
        </p:spPr>
        <p:txBody>
          <a:bodyPr/>
          <a:lstStyle/>
          <a:p>
            <a:r>
              <a:rPr lang="fr-FR" altLang="fr-FR" dirty="0" smtClean="0"/>
              <a:t>INNOV &amp; PLUS et </a:t>
            </a:r>
            <a:r>
              <a:rPr lang="fr-FR" altLang="fr-FR" dirty="0" smtClean="0">
                <a:solidFill>
                  <a:schemeClr val="tx2"/>
                </a:solidFill>
              </a:rPr>
              <a:t>NEXTINNOV</a:t>
            </a:r>
          </a:p>
          <a:p>
            <a:pPr lvl="1"/>
            <a:r>
              <a:rPr lang="fr-FR" altLang="fr-FR" dirty="0" smtClean="0"/>
              <a:t>Un crédit amortissable Innov&amp;Plus destiné à financer</a:t>
            </a:r>
          </a:p>
          <a:p>
            <a:pPr marL="457200" lvl="1" indent="0">
              <a:buNone/>
            </a:pPr>
            <a:r>
              <a:rPr lang="fr-FR" altLang="fr-FR" dirty="0"/>
              <a:t>	</a:t>
            </a:r>
            <a:r>
              <a:rPr lang="fr-FR" altLang="fr-FR" dirty="0" smtClean="0"/>
              <a:t>les dépenses de compétitivité et d’innovation</a:t>
            </a:r>
          </a:p>
          <a:p>
            <a:pPr marL="457200" lvl="1" indent="0">
              <a:buNone/>
            </a:pPr>
            <a:r>
              <a:rPr lang="fr-FR" altLang="fr-FR" dirty="0"/>
              <a:t>	</a:t>
            </a:r>
            <a:r>
              <a:rPr lang="fr-FR" altLang="fr-FR" dirty="0" smtClean="0"/>
              <a:t>qui bénéficie de la garantie du FEI « InnovFin » </a:t>
            </a:r>
          </a:p>
          <a:p>
            <a:pPr lvl="2"/>
            <a:r>
              <a:rPr lang="fr-FR" altLang="fr-FR" dirty="0" smtClean="0"/>
              <a:t>L’éligibilité repose sur des critères liés au projet et</a:t>
            </a:r>
          </a:p>
          <a:p>
            <a:pPr marL="914400" lvl="2" indent="0">
              <a:buNone/>
            </a:pPr>
            <a:r>
              <a:rPr lang="fr-FR" altLang="fr-FR" dirty="0"/>
              <a:t>	</a:t>
            </a:r>
            <a:r>
              <a:rPr lang="fr-FR" altLang="fr-FR" dirty="0" smtClean="0"/>
              <a:t>à l’emprunteur </a:t>
            </a:r>
          </a:p>
          <a:p>
            <a:pPr lvl="2"/>
            <a:r>
              <a:rPr lang="fr-FR" altLang="fr-FR" dirty="0" smtClean="0"/>
              <a:t>24 à 120 mois / 25 000 à 7 500 000 euros</a:t>
            </a:r>
          </a:p>
          <a:p>
            <a:pPr lvl="2"/>
            <a:r>
              <a:rPr lang="fr-FR" altLang="fr-FR" dirty="0" smtClean="0"/>
              <a:t>Vérification de l’éligibilité via un simulateur</a:t>
            </a:r>
          </a:p>
          <a:p>
            <a:pPr marL="914400" lvl="2" indent="0">
              <a:buNone/>
            </a:pPr>
            <a:endParaRPr lang="fr-FR" altLang="fr-FR" dirty="0" smtClean="0"/>
          </a:p>
          <a:p>
            <a:pPr marL="914400" lvl="2" indent="0">
              <a:buNone/>
            </a:pPr>
            <a:endParaRPr lang="fr-FR" altLang="fr-FR" dirty="0" smtClean="0"/>
          </a:p>
        </p:txBody>
      </p:sp>
      <p:pic>
        <p:nvPicPr>
          <p:cNvPr id="6" name="Picture 3" descr="D:\Stockage\PAIN\Mes documents\01. FINANCT\FEI\RSI\Logo CommissionEuropenne\LOGO CE_Vertical_FR_quadri_L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02" y="5870173"/>
            <a:ext cx="930545" cy="6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0364" y="542242"/>
            <a:ext cx="2943636" cy="2524477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3066719"/>
            <a:ext cx="7797800" cy="2803453"/>
          </a:xfrm>
        </p:spPr>
        <p:txBody>
          <a:bodyPr/>
          <a:lstStyle/>
          <a:p>
            <a:pPr marL="0" indent="0">
              <a:buNone/>
            </a:pPr>
            <a:endParaRPr lang="fr-FR" altLang="fr-FR" dirty="0" smtClean="0">
              <a:solidFill>
                <a:schemeClr val="tx2"/>
              </a:solidFill>
            </a:endParaRPr>
          </a:p>
          <a:p>
            <a:pPr lvl="1"/>
            <a:r>
              <a:rPr lang="fr-FR" altLang="fr-FR" dirty="0" smtClean="0"/>
              <a:t>Un dispositif d’accompagnement des entreprises innovantes </a:t>
            </a:r>
            <a:r>
              <a:rPr lang="fr-FR" altLang="fr-FR" dirty="0" smtClean="0">
                <a:solidFill>
                  <a:schemeClr val="tx2"/>
                </a:solidFill>
              </a:rPr>
              <a:t>NEXTINNOV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50 pôles avec des conseillers d’innovation spécialement formés pour analyser les</a:t>
            </a:r>
          </a:p>
          <a:p>
            <a:pPr marL="914400" lvl="2" indent="0">
              <a:buNone/>
            </a:pPr>
            <a:r>
              <a:rPr lang="fr-FR" altLang="fr-FR" dirty="0" smtClean="0"/>
              <a:t>	projets, apporter leur expertise, accompagner les entrepreneurs en 	complément des autres expertises et ingénieries de nos banques</a:t>
            </a:r>
          </a:p>
          <a:p>
            <a:pPr lvl="2"/>
            <a:r>
              <a:rPr lang="fr-FR" altLang="fr-FR" dirty="0" smtClean="0"/>
              <a:t>En cohérence avec un renforcement de nos collaborations avec notre écosystème (pôles de compétitivité, incubateurs, associations de prêts d’honneur, financeurs privés complémentaires …)</a:t>
            </a:r>
          </a:p>
          <a:p>
            <a:pPr lvl="2"/>
            <a:r>
              <a:rPr lang="fr-FR" altLang="fr-FR" dirty="0" smtClean="0"/>
              <a:t>Et avec les investisseurs en fonds propres (nos propres filiales ou partenaires, investisseurs de la place, etc…)</a:t>
            </a:r>
          </a:p>
          <a:p>
            <a:pPr marL="914400" lvl="2" indent="0">
              <a:buNone/>
            </a:pPr>
            <a:endParaRPr lang="fr-FR" altLang="fr-FR" dirty="0" smtClean="0"/>
          </a:p>
          <a:p>
            <a:pPr marL="914400" lvl="2" indent="0">
              <a:buNone/>
            </a:pPr>
            <a:endParaRPr lang="fr-FR" alt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5734596"/>
            <a:ext cx="1981200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28139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lIns="0" tIns="0" rIns="0" bIns="0"/>
      <a:lstStyle>
        <a:defPPr algn="r">
          <a:defRPr sz="13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11061</TotalTime>
  <Words>123</Words>
  <Application>Microsoft Office PowerPoint</Application>
  <PresentationFormat>Affichage à l'écran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1_Thème Office</vt:lpstr>
      <vt:lpstr>AECC 91 Nouveaux financements pour les entreprises: financement de l’immatériel</vt:lpstr>
      <vt:lpstr>Les Banques Populaires accompagnent les entreprises</vt:lpstr>
      <vt:lpstr>Les Banques Populaires renforcent leur action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Anis</dc:creator>
  <cp:lastModifiedBy>AECC91</cp:lastModifiedBy>
  <cp:revision>635</cp:revision>
  <cp:lastPrinted>2017-09-19T09:42:06Z</cp:lastPrinted>
  <dcterms:created xsi:type="dcterms:W3CDTF">2013-10-29T20:43:21Z</dcterms:created>
  <dcterms:modified xsi:type="dcterms:W3CDTF">2018-11-25T10:40:41Z</dcterms:modified>
</cp:coreProperties>
</file>